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654" r:id="rId5"/>
    <p:sldId id="2650" r:id="rId6"/>
    <p:sldId id="2641" r:id="rId7"/>
    <p:sldId id="2651" r:id="rId8"/>
    <p:sldId id="2643" r:id="rId9"/>
    <p:sldId id="2642" r:id="rId10"/>
    <p:sldId id="2644" r:id="rId11"/>
    <p:sldId id="2645" r:id="rId12"/>
    <p:sldId id="2646" r:id="rId13"/>
    <p:sldId id="2647" r:id="rId14"/>
    <p:sldId id="2648" r:id="rId15"/>
    <p:sldId id="2649" r:id="rId16"/>
    <p:sldId id="2652" r:id="rId17"/>
    <p:sldId id="2653" r:id="rId18"/>
    <p:sldId id="2655"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0B7C9B-2AFB-45C9-9D5C-049DE45B6730}" v="225" dt="2020-07-23T15:43:41.9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6" autoAdjust="0"/>
    <p:restoredTop sz="94660"/>
  </p:normalViewPr>
  <p:slideViewPr>
    <p:cSldViewPr snapToGrid="0">
      <p:cViewPr varScale="1">
        <p:scale>
          <a:sx n="119" d="100"/>
          <a:sy n="119" d="100"/>
        </p:scale>
        <p:origin x="10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III, Don" userId="3259f782-8d5e-4d84-8579-2b60342431ba" providerId="ADAL" clId="{AD0B7C9B-2AFB-45C9-9D5C-049DE45B6730}"/>
    <pc:docChg chg="undo custSel addSld modSld">
      <pc:chgData name="Nicholas III, Don" userId="3259f782-8d5e-4d84-8579-2b60342431ba" providerId="ADAL" clId="{AD0B7C9B-2AFB-45C9-9D5C-049DE45B6730}" dt="2020-07-23T15:44:16.991" v="370" actId="1076"/>
      <pc:docMkLst>
        <pc:docMk/>
      </pc:docMkLst>
      <pc:sldChg chg="modSp">
        <pc:chgData name="Nicholas III, Don" userId="3259f782-8d5e-4d84-8579-2b60342431ba" providerId="ADAL" clId="{AD0B7C9B-2AFB-45C9-9D5C-049DE45B6730}" dt="2020-07-23T15:25:16.419" v="303" actId="5793"/>
        <pc:sldMkLst>
          <pc:docMk/>
          <pc:sldMk cId="2696716986" sldId="2643"/>
        </pc:sldMkLst>
        <pc:spChg chg="mod">
          <ac:chgData name="Nicholas III, Don" userId="3259f782-8d5e-4d84-8579-2b60342431ba" providerId="ADAL" clId="{AD0B7C9B-2AFB-45C9-9D5C-049DE45B6730}" dt="2020-07-23T15:25:16.419" v="303" actId="5793"/>
          <ac:spMkLst>
            <pc:docMk/>
            <pc:sldMk cId="2696716986" sldId="2643"/>
            <ac:spMk id="6" creationId="{CA218496-3128-43EF-A29B-656846BF97D7}"/>
          </ac:spMkLst>
        </pc:spChg>
      </pc:sldChg>
      <pc:sldChg chg="addSp delSp modSp">
        <pc:chgData name="Nicholas III, Don" userId="3259f782-8d5e-4d84-8579-2b60342431ba" providerId="ADAL" clId="{AD0B7C9B-2AFB-45C9-9D5C-049DE45B6730}" dt="2020-07-23T15:28:12.880" v="338" actId="6549"/>
        <pc:sldMkLst>
          <pc:docMk/>
          <pc:sldMk cId="228662347" sldId="2644"/>
        </pc:sldMkLst>
        <pc:spChg chg="mod">
          <ac:chgData name="Nicholas III, Don" userId="3259f782-8d5e-4d84-8579-2b60342431ba" providerId="ADAL" clId="{AD0B7C9B-2AFB-45C9-9D5C-049DE45B6730}" dt="2020-07-23T15:28:12.880" v="338" actId="6549"/>
          <ac:spMkLst>
            <pc:docMk/>
            <pc:sldMk cId="228662347" sldId="2644"/>
            <ac:spMk id="13" creationId="{284095DC-BA70-4A64-853F-B41F84BEDB3D}"/>
          </ac:spMkLst>
        </pc:spChg>
        <pc:spChg chg="del">
          <ac:chgData name="Nicholas III, Don" userId="3259f782-8d5e-4d84-8579-2b60342431ba" providerId="ADAL" clId="{AD0B7C9B-2AFB-45C9-9D5C-049DE45B6730}" dt="2020-07-23T15:12:07.679" v="134" actId="478"/>
          <ac:spMkLst>
            <pc:docMk/>
            <pc:sldMk cId="228662347" sldId="2644"/>
            <ac:spMk id="16" creationId="{C262D7E6-8DC4-46D2-AE62-417C00DBA858}"/>
          </ac:spMkLst>
        </pc:spChg>
        <pc:spChg chg="del">
          <ac:chgData name="Nicholas III, Don" userId="3259f782-8d5e-4d84-8579-2b60342431ba" providerId="ADAL" clId="{AD0B7C9B-2AFB-45C9-9D5C-049DE45B6730}" dt="2020-07-23T15:12:12.511" v="138" actId="478"/>
          <ac:spMkLst>
            <pc:docMk/>
            <pc:sldMk cId="228662347" sldId="2644"/>
            <ac:spMk id="17" creationId="{5A3B3693-305C-46BF-A8C0-643690480DC7}"/>
          </ac:spMkLst>
        </pc:spChg>
        <pc:spChg chg="del">
          <ac:chgData name="Nicholas III, Don" userId="3259f782-8d5e-4d84-8579-2b60342431ba" providerId="ADAL" clId="{AD0B7C9B-2AFB-45C9-9D5C-049DE45B6730}" dt="2020-07-23T15:12:19.200" v="143" actId="478"/>
          <ac:spMkLst>
            <pc:docMk/>
            <pc:sldMk cId="228662347" sldId="2644"/>
            <ac:spMk id="18" creationId="{B353F085-6F75-4058-AFB2-C9CED9EF5BBB}"/>
          </ac:spMkLst>
        </pc:spChg>
        <pc:spChg chg="del">
          <ac:chgData name="Nicholas III, Don" userId="3259f782-8d5e-4d84-8579-2b60342431ba" providerId="ADAL" clId="{AD0B7C9B-2AFB-45C9-9D5C-049DE45B6730}" dt="2020-07-23T15:12:17.848" v="142" actId="478"/>
          <ac:spMkLst>
            <pc:docMk/>
            <pc:sldMk cId="228662347" sldId="2644"/>
            <ac:spMk id="20" creationId="{F7B691BB-2C03-4BA0-B8F4-EE46835172C2}"/>
          </ac:spMkLst>
        </pc:spChg>
        <pc:spChg chg="del">
          <ac:chgData name="Nicholas III, Don" userId="3259f782-8d5e-4d84-8579-2b60342431ba" providerId="ADAL" clId="{AD0B7C9B-2AFB-45C9-9D5C-049DE45B6730}" dt="2020-07-23T15:12:13.463" v="139" actId="478"/>
          <ac:spMkLst>
            <pc:docMk/>
            <pc:sldMk cId="228662347" sldId="2644"/>
            <ac:spMk id="21" creationId="{EF52FD31-DC18-4C6E-A046-4560C03658E6}"/>
          </ac:spMkLst>
        </pc:spChg>
        <pc:spChg chg="del">
          <ac:chgData name="Nicholas III, Don" userId="3259f782-8d5e-4d84-8579-2b60342431ba" providerId="ADAL" clId="{AD0B7C9B-2AFB-45C9-9D5C-049DE45B6730}" dt="2020-07-23T15:12:08.519" v="135" actId="478"/>
          <ac:spMkLst>
            <pc:docMk/>
            <pc:sldMk cId="228662347" sldId="2644"/>
            <ac:spMk id="23" creationId="{4FD834C0-1034-4B54-9192-765F690ABD2D}"/>
          </ac:spMkLst>
        </pc:spChg>
        <pc:picChg chg="del">
          <ac:chgData name="Nicholas III, Don" userId="3259f782-8d5e-4d84-8579-2b60342431ba" providerId="ADAL" clId="{AD0B7C9B-2AFB-45C9-9D5C-049DE45B6730}" dt="2020-07-23T15:12:06.351" v="133" actId="478"/>
          <ac:picMkLst>
            <pc:docMk/>
            <pc:sldMk cId="228662347" sldId="2644"/>
            <ac:picMk id="5" creationId="{C315EA6A-48F8-4A8F-A5AF-7A17BCA9072A}"/>
          </ac:picMkLst>
        </pc:picChg>
        <pc:picChg chg="del">
          <ac:chgData name="Nicholas III, Don" userId="3259f782-8d5e-4d84-8579-2b60342431ba" providerId="ADAL" clId="{AD0B7C9B-2AFB-45C9-9D5C-049DE45B6730}" dt="2020-07-23T15:12:11.471" v="137" actId="478"/>
          <ac:picMkLst>
            <pc:docMk/>
            <pc:sldMk cId="228662347" sldId="2644"/>
            <ac:picMk id="6" creationId="{8DE64126-96E8-4EF1-91FD-0590B3F6D37F}"/>
          </ac:picMkLst>
        </pc:picChg>
        <pc:picChg chg="add mod">
          <ac:chgData name="Nicholas III, Don" userId="3259f782-8d5e-4d84-8579-2b60342431ba" providerId="ADAL" clId="{AD0B7C9B-2AFB-45C9-9D5C-049DE45B6730}" dt="2020-07-23T15:12:10.595" v="136" actId="1076"/>
          <ac:picMkLst>
            <pc:docMk/>
            <pc:sldMk cId="228662347" sldId="2644"/>
            <ac:picMk id="8" creationId="{05CDAE31-5315-4F48-AAE7-2F8120629EC0}"/>
          </ac:picMkLst>
        </pc:picChg>
        <pc:picChg chg="add mod">
          <ac:chgData name="Nicholas III, Don" userId="3259f782-8d5e-4d84-8579-2b60342431ba" providerId="ADAL" clId="{AD0B7C9B-2AFB-45C9-9D5C-049DE45B6730}" dt="2020-07-23T15:12:14.991" v="140" actId="1076"/>
          <ac:picMkLst>
            <pc:docMk/>
            <pc:sldMk cId="228662347" sldId="2644"/>
            <ac:picMk id="9" creationId="{5A24E889-AA9A-432A-B08F-D9304EE36EE5}"/>
          </ac:picMkLst>
        </pc:picChg>
        <pc:picChg chg="add del mod">
          <ac:chgData name="Nicholas III, Don" userId="3259f782-8d5e-4d84-8579-2b60342431ba" providerId="ADAL" clId="{AD0B7C9B-2AFB-45C9-9D5C-049DE45B6730}" dt="2020-07-23T15:15:10.495" v="147" actId="478"/>
          <ac:picMkLst>
            <pc:docMk/>
            <pc:sldMk cId="228662347" sldId="2644"/>
            <ac:picMk id="10" creationId="{377F42D2-86B4-4F7A-8F01-9A2D5D4B0515}"/>
          </ac:picMkLst>
        </pc:picChg>
        <pc:picChg chg="add mod">
          <ac:chgData name="Nicholas III, Don" userId="3259f782-8d5e-4d84-8579-2b60342431ba" providerId="ADAL" clId="{AD0B7C9B-2AFB-45C9-9D5C-049DE45B6730}" dt="2020-07-23T15:15:19.832" v="151" actId="1076"/>
          <ac:picMkLst>
            <pc:docMk/>
            <pc:sldMk cId="228662347" sldId="2644"/>
            <ac:picMk id="11" creationId="{D7E23700-8638-4108-B1B5-995579860DEF}"/>
          </ac:picMkLst>
        </pc:picChg>
        <pc:picChg chg="del">
          <ac:chgData name="Nicholas III, Don" userId="3259f782-8d5e-4d84-8579-2b60342431ba" providerId="ADAL" clId="{AD0B7C9B-2AFB-45C9-9D5C-049DE45B6730}" dt="2020-07-23T15:12:16.479" v="141" actId="478"/>
          <ac:picMkLst>
            <pc:docMk/>
            <pc:sldMk cId="228662347" sldId="2644"/>
            <ac:picMk id="19" creationId="{E49F9103-A974-4480-B60B-7233882C4744}"/>
          </ac:picMkLst>
        </pc:picChg>
      </pc:sldChg>
      <pc:sldChg chg="addSp delSp modSp">
        <pc:chgData name="Nicholas III, Don" userId="3259f782-8d5e-4d84-8579-2b60342431ba" providerId="ADAL" clId="{AD0B7C9B-2AFB-45C9-9D5C-049DE45B6730}" dt="2020-07-23T13:50:01.451" v="65" actId="478"/>
        <pc:sldMkLst>
          <pc:docMk/>
          <pc:sldMk cId="1849386546" sldId="2646"/>
        </pc:sldMkLst>
        <pc:spChg chg="del mod ord">
          <ac:chgData name="Nicholas III, Don" userId="3259f782-8d5e-4d84-8579-2b60342431ba" providerId="ADAL" clId="{AD0B7C9B-2AFB-45C9-9D5C-049DE45B6730}" dt="2020-07-23T13:41:24.746" v="46" actId="478"/>
          <ac:spMkLst>
            <pc:docMk/>
            <pc:sldMk cId="1849386546" sldId="2646"/>
            <ac:spMk id="3" creationId="{27C64EEF-DC3D-4FFD-A1D9-21EF974BA845}"/>
          </ac:spMkLst>
        </pc:spChg>
        <pc:spChg chg="del mod">
          <ac:chgData name="Nicholas III, Don" userId="3259f782-8d5e-4d84-8579-2b60342431ba" providerId="ADAL" clId="{AD0B7C9B-2AFB-45C9-9D5C-049DE45B6730}" dt="2020-07-23T13:50:01.451" v="65" actId="478"/>
          <ac:spMkLst>
            <pc:docMk/>
            <pc:sldMk cId="1849386546" sldId="2646"/>
            <ac:spMk id="16" creationId="{E5B6E189-4134-4481-AB88-B00529225E51}"/>
          </ac:spMkLst>
        </pc:spChg>
        <pc:spChg chg="del">
          <ac:chgData name="Nicholas III, Don" userId="3259f782-8d5e-4d84-8579-2b60342431ba" providerId="ADAL" clId="{AD0B7C9B-2AFB-45C9-9D5C-049DE45B6730}" dt="2020-07-23T13:15:34.340" v="0" actId="478"/>
          <ac:spMkLst>
            <pc:docMk/>
            <pc:sldMk cId="1849386546" sldId="2646"/>
            <ac:spMk id="18" creationId="{CA8922F5-2274-4360-91B4-A867EAB81208}"/>
          </ac:spMkLst>
        </pc:spChg>
        <pc:spChg chg="del">
          <ac:chgData name="Nicholas III, Don" userId="3259f782-8d5e-4d84-8579-2b60342431ba" providerId="ADAL" clId="{AD0B7C9B-2AFB-45C9-9D5C-049DE45B6730}" dt="2020-07-23T13:15:35.252" v="1" actId="478"/>
          <ac:spMkLst>
            <pc:docMk/>
            <pc:sldMk cId="1849386546" sldId="2646"/>
            <ac:spMk id="19" creationId="{DB9981B6-BACA-4950-BF81-6C7D52F80F7E}"/>
          </ac:spMkLst>
        </pc:spChg>
        <pc:picChg chg="del mod">
          <ac:chgData name="Nicholas III, Don" userId="3259f782-8d5e-4d84-8579-2b60342431ba" providerId="ADAL" clId="{AD0B7C9B-2AFB-45C9-9D5C-049DE45B6730}" dt="2020-07-23T13:49:38.634" v="58" actId="478"/>
          <ac:picMkLst>
            <pc:docMk/>
            <pc:sldMk cId="1849386546" sldId="2646"/>
            <ac:picMk id="6" creationId="{5E30C9BF-8C2C-482A-919D-55063897A0BA}"/>
          </ac:picMkLst>
        </pc:picChg>
        <pc:picChg chg="add del mod">
          <ac:chgData name="Nicholas III, Don" userId="3259f782-8d5e-4d84-8579-2b60342431ba" providerId="ADAL" clId="{AD0B7C9B-2AFB-45C9-9D5C-049DE45B6730}" dt="2020-07-23T13:19:21.466" v="18" actId="478"/>
          <ac:picMkLst>
            <pc:docMk/>
            <pc:sldMk cId="1849386546" sldId="2646"/>
            <ac:picMk id="7" creationId="{0232EB35-E770-4402-A281-FD67FED993B5}"/>
          </ac:picMkLst>
        </pc:picChg>
        <pc:picChg chg="add del mod modCrop">
          <ac:chgData name="Nicholas III, Don" userId="3259f782-8d5e-4d84-8579-2b60342431ba" providerId="ADAL" clId="{AD0B7C9B-2AFB-45C9-9D5C-049DE45B6730}" dt="2020-07-23T13:32:48.741" v="31" actId="478"/>
          <ac:picMkLst>
            <pc:docMk/>
            <pc:sldMk cId="1849386546" sldId="2646"/>
            <ac:picMk id="8" creationId="{DDB5C987-985B-4110-BC8A-F1C8FC2D6DB2}"/>
          </ac:picMkLst>
        </pc:picChg>
        <pc:picChg chg="add del mod modCrop">
          <ac:chgData name="Nicholas III, Don" userId="3259f782-8d5e-4d84-8579-2b60342431ba" providerId="ADAL" clId="{AD0B7C9B-2AFB-45C9-9D5C-049DE45B6730}" dt="2020-07-23T13:43:17.562" v="53" actId="478"/>
          <ac:picMkLst>
            <pc:docMk/>
            <pc:sldMk cId="1849386546" sldId="2646"/>
            <ac:picMk id="9" creationId="{5B69645C-85B2-4FAC-A122-062AB53BCBD9}"/>
          </ac:picMkLst>
        </pc:picChg>
        <pc:picChg chg="add mod">
          <ac:chgData name="Nicholas III, Don" userId="3259f782-8d5e-4d84-8579-2b60342431ba" providerId="ADAL" clId="{AD0B7C9B-2AFB-45C9-9D5C-049DE45B6730}" dt="2020-07-23T13:43:20.188" v="54" actId="14100"/>
          <ac:picMkLst>
            <pc:docMk/>
            <pc:sldMk cId="1849386546" sldId="2646"/>
            <ac:picMk id="10" creationId="{746F89BB-5AB1-4420-8FBE-F90B0D9F8DC4}"/>
          </ac:picMkLst>
        </pc:picChg>
        <pc:picChg chg="del mod ord">
          <ac:chgData name="Nicholas III, Don" userId="3259f782-8d5e-4d84-8579-2b60342431ba" providerId="ADAL" clId="{AD0B7C9B-2AFB-45C9-9D5C-049DE45B6730}" dt="2020-07-23T13:41:22.601" v="45" actId="478"/>
          <ac:picMkLst>
            <pc:docMk/>
            <pc:sldMk cId="1849386546" sldId="2646"/>
            <ac:picMk id="13" creationId="{40C83517-19E3-4273-82ED-91728DF190EA}"/>
          </ac:picMkLst>
        </pc:picChg>
        <pc:picChg chg="add mod">
          <ac:chgData name="Nicholas III, Don" userId="3259f782-8d5e-4d84-8579-2b60342431ba" providerId="ADAL" clId="{AD0B7C9B-2AFB-45C9-9D5C-049DE45B6730}" dt="2020-07-23T13:43:29.954" v="57" actId="1076"/>
          <ac:picMkLst>
            <pc:docMk/>
            <pc:sldMk cId="1849386546" sldId="2646"/>
            <ac:picMk id="15" creationId="{AB9E8234-E8B3-4816-8B33-453272368521}"/>
          </ac:picMkLst>
        </pc:picChg>
        <pc:picChg chg="add mod">
          <ac:chgData name="Nicholas III, Don" userId="3259f782-8d5e-4d84-8579-2b60342431ba" providerId="ADAL" clId="{AD0B7C9B-2AFB-45C9-9D5C-049DE45B6730}" dt="2020-07-23T13:49:57.386" v="64" actId="14100"/>
          <ac:picMkLst>
            <pc:docMk/>
            <pc:sldMk cId="1849386546" sldId="2646"/>
            <ac:picMk id="17" creationId="{355A3740-7327-4402-9F7C-4893DC7C7787}"/>
          </ac:picMkLst>
        </pc:picChg>
      </pc:sldChg>
      <pc:sldChg chg="addSp delSp modSp">
        <pc:chgData name="Nicholas III, Don" userId="3259f782-8d5e-4d84-8579-2b60342431ba" providerId="ADAL" clId="{AD0B7C9B-2AFB-45C9-9D5C-049DE45B6730}" dt="2020-07-23T14:00:00.448" v="75" actId="1076"/>
        <pc:sldMkLst>
          <pc:docMk/>
          <pc:sldMk cId="4083206593" sldId="2647"/>
        </pc:sldMkLst>
        <pc:spChg chg="del">
          <ac:chgData name="Nicholas III, Don" userId="3259f782-8d5e-4d84-8579-2b60342431ba" providerId="ADAL" clId="{AD0B7C9B-2AFB-45C9-9D5C-049DE45B6730}" dt="2020-07-23T13:57:15.337" v="72" actId="478"/>
          <ac:spMkLst>
            <pc:docMk/>
            <pc:sldMk cId="4083206593" sldId="2647"/>
            <ac:spMk id="15" creationId="{67068C80-2889-4B3F-B72D-CF63D9C75460}"/>
          </ac:spMkLst>
        </pc:spChg>
        <pc:spChg chg="del">
          <ac:chgData name="Nicholas III, Don" userId="3259f782-8d5e-4d84-8579-2b60342431ba" providerId="ADAL" clId="{AD0B7C9B-2AFB-45C9-9D5C-049DE45B6730}" dt="2020-07-23T13:57:14.169" v="71" actId="478"/>
          <ac:spMkLst>
            <pc:docMk/>
            <pc:sldMk cId="4083206593" sldId="2647"/>
            <ac:spMk id="16" creationId="{DDE221CB-1796-4071-90AB-C05942839DA7}"/>
          </ac:spMkLst>
        </pc:spChg>
        <pc:picChg chg="del">
          <ac:chgData name="Nicholas III, Don" userId="3259f782-8d5e-4d84-8579-2b60342431ba" providerId="ADAL" clId="{AD0B7C9B-2AFB-45C9-9D5C-049DE45B6730}" dt="2020-07-23T13:57:13.368" v="70" actId="478"/>
          <ac:picMkLst>
            <pc:docMk/>
            <pc:sldMk cId="4083206593" sldId="2647"/>
            <ac:picMk id="7" creationId="{425DDB8A-82CF-4250-9053-8569794140A7}"/>
          </ac:picMkLst>
        </pc:picChg>
        <pc:picChg chg="add mod">
          <ac:chgData name="Nicholas III, Don" userId="3259f782-8d5e-4d84-8579-2b60342431ba" providerId="ADAL" clId="{AD0B7C9B-2AFB-45C9-9D5C-049DE45B6730}" dt="2020-07-23T13:57:07.531" v="69" actId="14100"/>
          <ac:picMkLst>
            <pc:docMk/>
            <pc:sldMk cId="4083206593" sldId="2647"/>
            <ac:picMk id="8" creationId="{4A85251B-5F12-4C58-B61F-43C522291864}"/>
          </ac:picMkLst>
        </pc:picChg>
        <pc:picChg chg="add mod">
          <ac:chgData name="Nicholas III, Don" userId="3259f782-8d5e-4d84-8579-2b60342431ba" providerId="ADAL" clId="{AD0B7C9B-2AFB-45C9-9D5C-049DE45B6730}" dt="2020-07-23T14:00:00.448" v="75" actId="1076"/>
          <ac:picMkLst>
            <pc:docMk/>
            <pc:sldMk cId="4083206593" sldId="2647"/>
            <ac:picMk id="9" creationId="{6ACF10D3-3CC3-4EDF-AA6D-E4A74D1E61C0}"/>
          </ac:picMkLst>
        </pc:picChg>
      </pc:sldChg>
      <pc:sldChg chg="modSp">
        <pc:chgData name="Nicholas III, Don" userId="3259f782-8d5e-4d84-8579-2b60342431ba" providerId="ADAL" clId="{AD0B7C9B-2AFB-45C9-9D5C-049DE45B6730}" dt="2020-07-23T15:36:56.593" v="340" actId="20577"/>
        <pc:sldMkLst>
          <pc:docMk/>
          <pc:sldMk cId="2505410520" sldId="2649"/>
        </pc:sldMkLst>
        <pc:spChg chg="mod">
          <ac:chgData name="Nicholas III, Don" userId="3259f782-8d5e-4d84-8579-2b60342431ba" providerId="ADAL" clId="{AD0B7C9B-2AFB-45C9-9D5C-049DE45B6730}" dt="2020-07-23T15:36:56.593" v="340" actId="20577"/>
          <ac:spMkLst>
            <pc:docMk/>
            <pc:sldMk cId="2505410520" sldId="2649"/>
            <ac:spMk id="5" creationId="{00DB3F28-2C45-4F51-9DAC-1AD23C0D1011}"/>
          </ac:spMkLst>
        </pc:spChg>
      </pc:sldChg>
      <pc:sldChg chg="modSp">
        <pc:chgData name="Nicholas III, Don" userId="3259f782-8d5e-4d84-8579-2b60342431ba" providerId="ADAL" clId="{AD0B7C9B-2AFB-45C9-9D5C-049DE45B6730}" dt="2020-07-23T15:23:55.176" v="291" actId="20577"/>
        <pc:sldMkLst>
          <pc:docMk/>
          <pc:sldMk cId="228523588" sldId="2651"/>
        </pc:sldMkLst>
        <pc:spChg chg="mod">
          <ac:chgData name="Nicholas III, Don" userId="3259f782-8d5e-4d84-8579-2b60342431ba" providerId="ADAL" clId="{AD0B7C9B-2AFB-45C9-9D5C-049DE45B6730}" dt="2020-07-23T15:23:55.176" v="291" actId="20577"/>
          <ac:spMkLst>
            <pc:docMk/>
            <pc:sldMk cId="228523588" sldId="2651"/>
            <ac:spMk id="6" creationId="{26B8D437-D53B-4628-932C-FD72C9CE848F}"/>
          </ac:spMkLst>
        </pc:spChg>
      </pc:sldChg>
      <pc:sldChg chg="addSp delSp modSp add">
        <pc:chgData name="Nicholas III, Don" userId="3259f782-8d5e-4d84-8579-2b60342431ba" providerId="ADAL" clId="{AD0B7C9B-2AFB-45C9-9D5C-049DE45B6730}" dt="2020-07-23T15:44:16.991" v="370" actId="1076"/>
        <pc:sldMkLst>
          <pc:docMk/>
          <pc:sldMk cId="2306214804" sldId="2655"/>
        </pc:sldMkLst>
        <pc:spChg chg="del mod">
          <ac:chgData name="Nicholas III, Don" userId="3259f782-8d5e-4d84-8579-2b60342431ba" providerId="ADAL" clId="{AD0B7C9B-2AFB-45C9-9D5C-049DE45B6730}" dt="2020-07-23T15:41:21.007" v="345" actId="478"/>
          <ac:spMkLst>
            <pc:docMk/>
            <pc:sldMk cId="2306214804" sldId="2655"/>
            <ac:spMk id="2" creationId="{21CEEF48-9E57-48CB-9BB8-3C24F5485749}"/>
          </ac:spMkLst>
        </pc:spChg>
        <pc:spChg chg="del">
          <ac:chgData name="Nicholas III, Don" userId="3259f782-8d5e-4d84-8579-2b60342431ba" providerId="ADAL" clId="{AD0B7C9B-2AFB-45C9-9D5C-049DE45B6730}" dt="2020-07-23T15:41:13.832" v="342" actId="478"/>
          <ac:spMkLst>
            <pc:docMk/>
            <pc:sldMk cId="2306214804" sldId="2655"/>
            <ac:spMk id="3" creationId="{BFC2BB88-CD4C-4B90-832F-4B46A33D3A74}"/>
          </ac:spMkLst>
        </pc:spChg>
        <pc:spChg chg="add del mod">
          <ac:chgData name="Nicholas III, Don" userId="3259f782-8d5e-4d84-8579-2b60342431ba" providerId="ADAL" clId="{AD0B7C9B-2AFB-45C9-9D5C-049DE45B6730}" dt="2020-07-23T15:44:06.272" v="368" actId="478"/>
          <ac:spMkLst>
            <pc:docMk/>
            <pc:sldMk cId="2306214804" sldId="2655"/>
            <ac:spMk id="4" creationId="{BB2E5DC0-1410-4F5F-8D90-510F73CCE0A8}"/>
          </ac:spMkLst>
        </pc:spChg>
        <pc:picChg chg="add mod">
          <ac:chgData name="Nicholas III, Don" userId="3259f782-8d5e-4d84-8579-2b60342431ba" providerId="ADAL" clId="{AD0B7C9B-2AFB-45C9-9D5C-049DE45B6730}" dt="2020-07-23T15:44:16.991" v="370" actId="1076"/>
          <ac:picMkLst>
            <pc:docMk/>
            <pc:sldMk cId="2306214804" sldId="2655"/>
            <ac:picMk id="5" creationId="{A8FE437F-7BFC-466E-BE2E-1F1EB4284F45}"/>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8"/>
          <p:cNvSpPr>
            <a:spLocks noChangeArrowheads="1"/>
          </p:cNvSpPr>
          <p:nvPr userDrawn="1"/>
        </p:nvSpPr>
        <p:spPr bwMode="gray">
          <a:xfrm flipV="1">
            <a:off x="-4762" y="5286377"/>
            <a:ext cx="9148763" cy="125413"/>
          </a:xfrm>
          <a:prstGeom prst="rect">
            <a:avLst/>
          </a:prstGeom>
          <a:gradFill rotWithShape="1">
            <a:gsLst>
              <a:gs pos="0">
                <a:schemeClr val="tx1"/>
              </a:gs>
              <a:gs pos="100000">
                <a:srgbClr val="969696"/>
              </a:gs>
            </a:gsLst>
            <a:lin ang="0" scaled="1"/>
          </a:gradFill>
          <a:ln w="28575">
            <a:noFill/>
            <a:miter lim="800000"/>
            <a:headEnd/>
            <a:tailEnd/>
          </a:ln>
        </p:spPr>
        <p:txBody>
          <a:bodyPr rot="10800000" lIns="324000" tIns="0" rIns="0" bIns="0" anchor="ctr"/>
          <a:lstStyle/>
          <a:p>
            <a:pPr algn="ctr" eaLnBrk="0" fontAlgn="base" hangingPunct="0">
              <a:spcBef>
                <a:spcPct val="0"/>
              </a:spcBef>
              <a:spcAft>
                <a:spcPct val="0"/>
              </a:spcAft>
            </a:pPr>
            <a:endParaRPr lang="en-US" sz="1800" noProof="1">
              <a:solidFill>
                <a:srgbClr val="000000"/>
              </a:solidFill>
              <a:cs typeface="Arial" charset="0"/>
            </a:endParaRPr>
          </a:p>
        </p:txBody>
      </p:sp>
      <p:sp>
        <p:nvSpPr>
          <p:cNvPr id="5" name="AutoShape 8"/>
          <p:cNvSpPr>
            <a:spLocks noChangeArrowheads="1"/>
          </p:cNvSpPr>
          <p:nvPr userDrawn="1"/>
        </p:nvSpPr>
        <p:spPr bwMode="gray">
          <a:xfrm flipV="1">
            <a:off x="0" y="3708402"/>
            <a:ext cx="9144000" cy="130175"/>
          </a:xfrm>
          <a:prstGeom prst="rect">
            <a:avLst/>
          </a:prstGeom>
          <a:gradFill rotWithShape="1">
            <a:gsLst>
              <a:gs pos="0">
                <a:schemeClr val="tx1"/>
              </a:gs>
              <a:gs pos="100000">
                <a:srgbClr val="969696"/>
              </a:gs>
            </a:gsLst>
            <a:lin ang="0" scaled="1"/>
          </a:gradFill>
          <a:ln w="28575">
            <a:noFill/>
            <a:miter lim="800000"/>
            <a:headEnd/>
            <a:tailEnd/>
          </a:ln>
        </p:spPr>
        <p:txBody>
          <a:bodyPr rot="10800000" lIns="324000" tIns="0" rIns="0" bIns="0" anchor="ctr"/>
          <a:lstStyle/>
          <a:p>
            <a:pPr algn="ctr" eaLnBrk="0" fontAlgn="base" hangingPunct="0">
              <a:spcBef>
                <a:spcPct val="0"/>
              </a:spcBef>
              <a:spcAft>
                <a:spcPct val="0"/>
              </a:spcAft>
            </a:pPr>
            <a:endParaRPr lang="en-US" sz="1800" noProof="1">
              <a:solidFill>
                <a:srgbClr val="000000"/>
              </a:solidFill>
              <a:cs typeface="Arial" charset="0"/>
            </a:endParaRPr>
          </a:p>
        </p:txBody>
      </p:sp>
      <p:sp>
        <p:nvSpPr>
          <p:cNvPr id="6" name="Title 1"/>
          <p:cNvSpPr txBox="1">
            <a:spLocks/>
          </p:cNvSpPr>
          <p:nvPr userDrawn="1"/>
        </p:nvSpPr>
        <p:spPr bwMode="auto">
          <a:xfrm>
            <a:off x="0" y="3767140"/>
            <a:ext cx="9144000" cy="1590675"/>
          </a:xfrm>
          <a:prstGeom prst="rect">
            <a:avLst/>
          </a:prstGeom>
          <a:solidFill>
            <a:srgbClr val="F7D417">
              <a:alpha val="79999"/>
            </a:srgbClr>
          </a:solidFill>
          <a:ln w="15875">
            <a:noFill/>
            <a:miter lim="800000"/>
            <a:headEnd/>
            <a:tailEnd/>
          </a:ln>
        </p:spPr>
        <p:txBody>
          <a:bodyPr anchor="b"/>
          <a:lstStyle/>
          <a:p>
            <a:pPr marL="176213" eaLnBrk="0" fontAlgn="base" hangingPunct="0">
              <a:lnSpc>
                <a:spcPct val="95000"/>
              </a:lnSpc>
              <a:spcBef>
                <a:spcPct val="0"/>
              </a:spcBef>
              <a:spcAft>
                <a:spcPct val="0"/>
              </a:spcAft>
              <a:tabLst>
                <a:tab pos="5597525" algn="l"/>
              </a:tabLst>
            </a:pPr>
            <a:endParaRPr lang="en-US" sz="2800" b="1" dirty="0">
              <a:solidFill>
                <a:srgbClr val="FFFFFF"/>
              </a:solidFill>
              <a:cs typeface="Arial" charset="0"/>
            </a:endParaRPr>
          </a:p>
        </p:txBody>
      </p:sp>
      <p:pic>
        <p:nvPicPr>
          <p:cNvPr id="7" name="Picture 9" descr="Hubbell Logo no background.png"/>
          <p:cNvPicPr>
            <a:picLocks noChangeAspect="1"/>
          </p:cNvPicPr>
          <p:nvPr userDrawn="1"/>
        </p:nvPicPr>
        <p:blipFill>
          <a:blip r:embed="rId2" cstate="print"/>
          <a:srcRect/>
          <a:stretch>
            <a:fillRect/>
          </a:stretch>
        </p:blipFill>
        <p:spPr bwMode="auto">
          <a:xfrm>
            <a:off x="7308850" y="328613"/>
            <a:ext cx="1347788" cy="603250"/>
          </a:xfrm>
          <a:prstGeom prst="rect">
            <a:avLst/>
          </a:prstGeom>
          <a:noFill/>
          <a:ln w="9525">
            <a:noFill/>
            <a:miter lim="800000"/>
            <a:headEnd/>
            <a:tailEnd/>
          </a:ln>
        </p:spPr>
      </p:pic>
      <p:sp>
        <p:nvSpPr>
          <p:cNvPr id="12292" name="Rectangle 7"/>
          <p:cNvSpPr>
            <a:spLocks noGrp="1" noChangeArrowheads="1"/>
          </p:cNvSpPr>
          <p:nvPr>
            <p:ph type="ctrTitle"/>
          </p:nvPr>
        </p:nvSpPr>
        <p:spPr>
          <a:xfrm>
            <a:off x="561848" y="3948938"/>
            <a:ext cx="7485063" cy="586486"/>
          </a:xfrm>
        </p:spPr>
        <p:txBody>
          <a:bodyPr anchor="t"/>
          <a:lstStyle>
            <a:lvl1pPr>
              <a:defRPr sz="3600" baseline="0">
                <a:solidFill>
                  <a:schemeClr val="tx1"/>
                </a:solidFill>
              </a:defRPr>
            </a:lvl1pPr>
          </a:lstStyle>
          <a:p>
            <a:r>
              <a:rPr lang="en-US" dirty="0"/>
              <a:t>Click to edit Master title style</a:t>
            </a:r>
            <a:endParaRPr lang="de-DE" dirty="0"/>
          </a:p>
        </p:txBody>
      </p:sp>
      <p:sp>
        <p:nvSpPr>
          <p:cNvPr id="12293" name="Rectangle 12"/>
          <p:cNvSpPr>
            <a:spLocks noGrp="1" noChangeArrowheads="1"/>
          </p:cNvSpPr>
          <p:nvPr>
            <p:ph type="subTitle" idx="1"/>
          </p:nvPr>
        </p:nvSpPr>
        <p:spPr>
          <a:xfrm>
            <a:off x="580137" y="4679125"/>
            <a:ext cx="7510463" cy="800100"/>
          </a:xfrm>
        </p:spPr>
        <p:txBody>
          <a:bodyPr/>
          <a:lstStyle>
            <a:lvl1pPr marL="0" indent="0">
              <a:buFont typeface="Wingdings" pitchFamily="2" charset="2"/>
              <a:buNone/>
              <a:defRPr sz="2200" b="0">
                <a:solidFill>
                  <a:schemeClr val="tx1"/>
                </a:solidFill>
              </a:defRPr>
            </a:lvl1pPr>
          </a:lstStyle>
          <a:p>
            <a:endParaRPr lang="de-DE" dirty="0"/>
          </a:p>
        </p:txBody>
      </p:sp>
    </p:spTree>
    <p:extLst>
      <p:ext uri="{BB962C8B-B14F-4D97-AF65-F5344CB8AC3E}">
        <p14:creationId xmlns:p14="http://schemas.microsoft.com/office/powerpoint/2010/main" val="350738499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24913"/>
            <a:ext cx="8229600" cy="1143000"/>
          </a:xfrm>
        </p:spPr>
        <p:txBody>
          <a:bodyPr/>
          <a:lstStyle/>
          <a:p>
            <a:r>
              <a:rPr lang="en-US"/>
              <a:t>Click to edit Master title style</a:t>
            </a:r>
          </a:p>
        </p:txBody>
      </p:sp>
      <p:sp>
        <p:nvSpPr>
          <p:cNvPr id="3" name="Content Placeholder 2"/>
          <p:cNvSpPr>
            <a:spLocks noGrp="1"/>
          </p:cNvSpPr>
          <p:nvPr>
            <p:ph idx="1"/>
          </p:nvPr>
        </p:nvSpPr>
        <p:spPr>
          <a:xfrm>
            <a:off x="457200" y="1950477"/>
            <a:ext cx="8229600" cy="40566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693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Template 1">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021" y="1198870"/>
            <a:ext cx="8524875" cy="4391025"/>
          </a:xfrm>
        </p:spPr>
        <p:txBody>
          <a:bodyPr/>
          <a:lstStyle>
            <a:lvl1pPr>
              <a:buFont typeface="Arial" pitchFamily="34" charset="0"/>
              <a:buChar char="•"/>
              <a:defRPr sz="2400"/>
            </a:lvl1pPr>
            <a:lvl2pPr>
              <a:buFont typeface="Arial" pitchFamily="34" charset="0"/>
              <a:buChar char="•"/>
              <a:defRPr sz="2000"/>
            </a:lvl2pPr>
            <a:lvl3pPr>
              <a:buFont typeface="Arial" pitchFamily="34" charset="0"/>
              <a:buChar char="•"/>
              <a:defRPr sz="1800"/>
            </a:lvl3pPr>
            <a:lvl4pPr>
              <a:buFont typeface="Arial" pitchFamily="34" charset="0"/>
              <a:buChar char="•"/>
              <a:defRPr sz="1800"/>
            </a:lvl4pPr>
            <a:lvl5pPr>
              <a:buFont typeface="Arial"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235915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9037211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5" y="1614490"/>
            <a:ext cx="4186238"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2964" y="1614490"/>
            <a:ext cx="418623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35096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824969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0985" y="108055"/>
            <a:ext cx="6705600" cy="600075"/>
          </a:xfrm>
        </p:spPr>
        <p:txBody>
          <a:bodyPr/>
          <a:lstStyle>
            <a:lvl1pPr>
              <a:defRPr sz="28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70968445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07435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p:ph type="title"/>
          </p:nvPr>
        </p:nvSpPr>
        <p:spPr>
          <a:xfrm>
            <a:off x="227806" y="58058"/>
            <a:ext cx="6630194" cy="615483"/>
          </a:xfrm>
          <a:prstGeom prst="rect">
            <a:avLst/>
          </a:prstGeom>
        </p:spPr>
        <p:txBody>
          <a:bodyPr vert="horz" lIns="68576" tIns="34289" rIns="68576" bIns="34289" rtlCol="0" anchor="ctr">
            <a:norm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020229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724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5FEEB7A-D3E7-439A-B100-5E6F2059D7BA}"/>
              </a:ext>
            </a:extLst>
          </p:cNvPr>
          <p:cNvGraphicFramePr>
            <a:graphicFrameLocks noChangeAspect="1"/>
          </p:cNvGraphicFramePr>
          <p:nvPr userDrawn="1">
            <p:custDataLst>
              <p:tags r:id="rId13"/>
            </p:custData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14" imgW="351" imgH="363" progId="TCLayout.ActiveDocument.1">
                  <p:embed/>
                </p:oleObj>
              </mc:Choice>
              <mc:Fallback>
                <p:oleObj name="think-cell Slide" r:id="rId14" imgW="351" imgH="363" progId="TCLayout.ActiveDocument.1">
                  <p:embed/>
                  <p:pic>
                    <p:nvPicPr>
                      <p:cNvPr id="2" name="Object 1" hidden="1">
                        <a:extLst>
                          <a:ext uri="{FF2B5EF4-FFF2-40B4-BE49-F238E27FC236}">
                            <a16:creationId xmlns:a16="http://schemas.microsoft.com/office/drawing/2014/main" id="{E5FEEB7A-D3E7-439A-B100-5E6F2059D7BA}"/>
                          </a:ext>
                        </a:extLst>
                      </p:cNvPr>
                      <p:cNvPicPr/>
                      <p:nvPr/>
                    </p:nvPicPr>
                    <p:blipFill>
                      <a:blip r:embed="rId15"/>
                      <a:stretch>
                        <a:fillRect/>
                      </a:stretch>
                    </p:blipFill>
                    <p:spPr>
                      <a:xfrm>
                        <a:off x="1589" y="1588"/>
                        <a:ext cx="1588" cy="1588"/>
                      </a:xfrm>
                      <a:prstGeom prst="rect">
                        <a:avLst/>
                      </a:prstGeom>
                    </p:spPr>
                  </p:pic>
                </p:oleObj>
              </mc:Fallback>
            </mc:AlternateContent>
          </a:graphicData>
        </a:graphic>
      </p:graphicFrame>
      <p:sp>
        <p:nvSpPr>
          <p:cNvPr id="1026" name="Rectangle 12"/>
          <p:cNvSpPr>
            <a:spLocks noGrp="1" noChangeArrowheads="1"/>
          </p:cNvSpPr>
          <p:nvPr>
            <p:ph type="body" idx="1"/>
          </p:nvPr>
        </p:nvSpPr>
        <p:spPr bwMode="gray">
          <a:xfrm>
            <a:off x="250826" y="1101727"/>
            <a:ext cx="8524875" cy="4391025"/>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de-DE"/>
              <a:t>Row 1</a:t>
            </a:r>
          </a:p>
          <a:p>
            <a:pPr lvl="1"/>
            <a:r>
              <a:rPr lang="de-DE"/>
              <a:t>Subheading 1</a:t>
            </a:r>
          </a:p>
          <a:p>
            <a:pPr lvl="2"/>
            <a:r>
              <a:rPr lang="de-DE"/>
              <a:t>Subheading 2</a:t>
            </a:r>
          </a:p>
          <a:p>
            <a:pPr lvl="3"/>
            <a:r>
              <a:rPr lang="de-DE"/>
              <a:t>Subheading 3</a:t>
            </a:r>
          </a:p>
        </p:txBody>
      </p:sp>
      <p:sp>
        <p:nvSpPr>
          <p:cNvPr id="1027" name="AutoShape 8"/>
          <p:cNvSpPr>
            <a:spLocks noChangeArrowheads="1"/>
          </p:cNvSpPr>
          <p:nvPr userDrawn="1"/>
        </p:nvSpPr>
        <p:spPr bwMode="gray">
          <a:xfrm flipV="1">
            <a:off x="0" y="663577"/>
            <a:ext cx="9144000" cy="131763"/>
          </a:xfrm>
          <a:prstGeom prst="rect">
            <a:avLst/>
          </a:prstGeom>
          <a:gradFill rotWithShape="1">
            <a:gsLst>
              <a:gs pos="0">
                <a:schemeClr val="tx1"/>
              </a:gs>
              <a:gs pos="100000">
                <a:srgbClr val="969696"/>
              </a:gs>
            </a:gsLst>
            <a:lin ang="0" scaled="1"/>
          </a:gradFill>
          <a:ln w="28575">
            <a:noFill/>
            <a:miter lim="800000"/>
            <a:headEnd/>
            <a:tailEnd/>
          </a:ln>
        </p:spPr>
        <p:txBody>
          <a:bodyPr rot="10800000" lIns="324000" tIns="0" rIns="0" bIns="0" anchor="ctr"/>
          <a:lstStyle/>
          <a:p>
            <a:pPr algn="ctr" eaLnBrk="0" fontAlgn="base" hangingPunct="0">
              <a:spcBef>
                <a:spcPct val="0"/>
              </a:spcBef>
              <a:spcAft>
                <a:spcPct val="0"/>
              </a:spcAft>
            </a:pPr>
            <a:endParaRPr lang="en-US" sz="1800" noProof="1">
              <a:solidFill>
                <a:srgbClr val="000000"/>
              </a:solidFill>
              <a:cs typeface="Arial" charset="0"/>
            </a:endParaRPr>
          </a:p>
        </p:txBody>
      </p:sp>
      <p:sp>
        <p:nvSpPr>
          <p:cNvPr id="1028" name="Rectangle 7"/>
          <p:cNvSpPr>
            <a:spLocks noGrp="1" noChangeArrowheads="1"/>
          </p:cNvSpPr>
          <p:nvPr>
            <p:ph type="title"/>
          </p:nvPr>
        </p:nvSpPr>
        <p:spPr bwMode="gray">
          <a:xfrm>
            <a:off x="314326" y="236540"/>
            <a:ext cx="8170863" cy="600075"/>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p>
            <a:pPr lvl="0"/>
            <a:r>
              <a:rPr lang="de-DE"/>
              <a:t>Title</a:t>
            </a:r>
          </a:p>
        </p:txBody>
      </p:sp>
      <p:sp>
        <p:nvSpPr>
          <p:cNvPr id="1029" name="Title 1"/>
          <p:cNvSpPr txBox="1">
            <a:spLocks/>
          </p:cNvSpPr>
          <p:nvPr/>
        </p:nvSpPr>
        <p:spPr bwMode="auto">
          <a:xfrm>
            <a:off x="0" y="0"/>
            <a:ext cx="9144000" cy="731838"/>
          </a:xfrm>
          <a:prstGeom prst="rect">
            <a:avLst/>
          </a:prstGeom>
          <a:solidFill>
            <a:srgbClr val="F7D417">
              <a:alpha val="79999"/>
            </a:srgbClr>
          </a:solidFill>
          <a:ln w="9525">
            <a:noFill/>
            <a:miter lim="800000"/>
            <a:headEnd/>
            <a:tailEnd/>
          </a:ln>
        </p:spPr>
        <p:txBody>
          <a:bodyPr anchor="b"/>
          <a:lstStyle/>
          <a:p>
            <a:pPr marL="176213" eaLnBrk="0" fontAlgn="base" hangingPunct="0">
              <a:lnSpc>
                <a:spcPct val="95000"/>
              </a:lnSpc>
              <a:spcBef>
                <a:spcPct val="0"/>
              </a:spcBef>
              <a:spcAft>
                <a:spcPct val="0"/>
              </a:spcAft>
              <a:tabLst>
                <a:tab pos="5597525" algn="l"/>
              </a:tabLst>
            </a:pPr>
            <a:endParaRPr lang="en-US" sz="2800" b="1" dirty="0">
              <a:solidFill>
                <a:srgbClr val="FFFFFF"/>
              </a:solidFill>
              <a:cs typeface="Arial" charset="0"/>
            </a:endParaRPr>
          </a:p>
        </p:txBody>
      </p:sp>
      <p:grpSp>
        <p:nvGrpSpPr>
          <p:cNvPr id="1030" name="Group 16"/>
          <p:cNvGrpSpPr>
            <a:grpSpLocks/>
          </p:cNvGrpSpPr>
          <p:nvPr userDrawn="1"/>
        </p:nvGrpSpPr>
        <p:grpSpPr bwMode="auto">
          <a:xfrm>
            <a:off x="7772401" y="106363"/>
            <a:ext cx="1135063" cy="539750"/>
            <a:chOff x="7626096" y="118872"/>
            <a:chExt cx="1261872" cy="557784"/>
          </a:xfrm>
        </p:grpSpPr>
        <p:sp>
          <p:nvSpPr>
            <p:cNvPr id="18" name="Rounded Rectangle 17"/>
            <p:cNvSpPr/>
            <p:nvPr userDrawn="1"/>
          </p:nvSpPr>
          <p:spPr bwMode="auto">
            <a:xfrm>
              <a:off x="7626096" y="118872"/>
              <a:ext cx="1261872" cy="557784"/>
            </a:xfrm>
            <a:prstGeom prst="roundRect">
              <a:avLst/>
            </a:prstGeom>
            <a:noFill/>
            <a:ln w="9525" cap="flat" cmpd="sng" algn="ctr">
              <a:solidFill>
                <a:schemeClr val="bg1">
                  <a:lumMod val="50000"/>
                </a:schemeClr>
              </a:solidFill>
              <a:prstDash val="solid"/>
              <a:round/>
              <a:headEnd type="none" w="med" len="med"/>
              <a:tailEnd type="none" w="med" len="med"/>
            </a:ln>
            <a:effectLst/>
          </p:spPr>
          <p:txBody>
            <a:bodyPr wrap="none" lIns="90000" tIns="46800" rIns="90000" bIns="46800" anchor="ctr"/>
            <a:lstStyle/>
            <a:p>
              <a:pPr fontAlgn="base">
                <a:spcBef>
                  <a:spcPct val="0"/>
                </a:spcBef>
                <a:spcAft>
                  <a:spcPct val="0"/>
                </a:spcAft>
                <a:defRPr/>
              </a:pPr>
              <a:endParaRPr lang="en-US" sz="2000" dirty="0">
                <a:solidFill>
                  <a:srgbClr val="000000"/>
                </a:solidFill>
                <a:effectLst>
                  <a:outerShdw blurRad="50800" dist="38100" dir="2700000" algn="tl" rotWithShape="0">
                    <a:prstClr val="black">
                      <a:alpha val="40000"/>
                    </a:prstClr>
                  </a:outerShdw>
                </a:effectLst>
                <a:cs typeface="Arial" charset="0"/>
              </a:endParaRPr>
            </a:p>
          </p:txBody>
        </p:sp>
        <p:pic>
          <p:nvPicPr>
            <p:cNvPr id="1032" name="Picture 9" descr="C:\Users\mpreneta\AppData\Local\Microsoft\Windows\Temporary Internet Files\Content.Outlook\SGDGC881\Hubbell Globe Oval BW 96.png"/>
            <p:cNvPicPr>
              <a:picLocks noChangeAspect="1" noChangeArrowheads="1"/>
            </p:cNvPicPr>
            <p:nvPr userDrawn="1"/>
          </p:nvPicPr>
          <p:blipFill>
            <a:blip r:embed="rId16" cstate="print"/>
            <a:srcRect/>
            <a:stretch>
              <a:fillRect/>
            </a:stretch>
          </p:blipFill>
          <p:spPr bwMode="auto">
            <a:xfrm>
              <a:off x="7699248" y="193467"/>
              <a:ext cx="1133856" cy="417738"/>
            </a:xfrm>
            <a:prstGeom prst="rect">
              <a:avLst/>
            </a:prstGeom>
            <a:noFill/>
            <a:ln w="9525">
              <a:noFill/>
              <a:miter lim="800000"/>
              <a:headEnd/>
              <a:tailEnd/>
            </a:ln>
          </p:spPr>
        </p:pic>
      </p:grpSp>
    </p:spTree>
    <p:extLst>
      <p:ext uri="{BB962C8B-B14F-4D97-AF65-F5344CB8AC3E}">
        <p14:creationId xmlns:p14="http://schemas.microsoft.com/office/powerpoint/2010/main" val="4181999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med">
    <p:fade/>
  </p:transition>
  <p:hf hdr="0" ftr="0" dt="0"/>
  <p:txStyles>
    <p:titleStyle>
      <a:lvl1pPr algn="l" rtl="0" eaLnBrk="0" fontAlgn="base" hangingPunct="0">
        <a:lnSpc>
          <a:spcPct val="95000"/>
        </a:lnSpc>
        <a:spcBef>
          <a:spcPct val="0"/>
        </a:spcBef>
        <a:spcAft>
          <a:spcPct val="0"/>
        </a:spcAft>
        <a:defRPr sz="2800" b="1">
          <a:solidFill>
            <a:srgbClr val="FFFFFF"/>
          </a:solidFill>
          <a:latin typeface="+mj-lt"/>
          <a:ea typeface="+mj-ea"/>
          <a:cs typeface="+mj-cs"/>
        </a:defRPr>
      </a:lvl1pPr>
      <a:lvl2pPr algn="l" rtl="0" eaLnBrk="0" fontAlgn="base" hangingPunct="0">
        <a:lnSpc>
          <a:spcPct val="95000"/>
        </a:lnSpc>
        <a:spcBef>
          <a:spcPct val="0"/>
        </a:spcBef>
        <a:spcAft>
          <a:spcPct val="0"/>
        </a:spcAft>
        <a:defRPr sz="2800" b="1">
          <a:solidFill>
            <a:srgbClr val="FFFFFF"/>
          </a:solidFill>
          <a:latin typeface="Arial" charset="0"/>
        </a:defRPr>
      </a:lvl2pPr>
      <a:lvl3pPr algn="l" rtl="0" eaLnBrk="0" fontAlgn="base" hangingPunct="0">
        <a:lnSpc>
          <a:spcPct val="95000"/>
        </a:lnSpc>
        <a:spcBef>
          <a:spcPct val="0"/>
        </a:spcBef>
        <a:spcAft>
          <a:spcPct val="0"/>
        </a:spcAft>
        <a:defRPr sz="2800" b="1">
          <a:solidFill>
            <a:srgbClr val="FFFFFF"/>
          </a:solidFill>
          <a:latin typeface="Arial" charset="0"/>
        </a:defRPr>
      </a:lvl3pPr>
      <a:lvl4pPr algn="l" rtl="0" eaLnBrk="0" fontAlgn="base" hangingPunct="0">
        <a:lnSpc>
          <a:spcPct val="95000"/>
        </a:lnSpc>
        <a:spcBef>
          <a:spcPct val="0"/>
        </a:spcBef>
        <a:spcAft>
          <a:spcPct val="0"/>
        </a:spcAft>
        <a:defRPr sz="2800" b="1">
          <a:solidFill>
            <a:srgbClr val="FFFFFF"/>
          </a:solidFill>
          <a:latin typeface="Arial" charset="0"/>
        </a:defRPr>
      </a:lvl4pPr>
      <a:lvl5pPr algn="l" rtl="0" eaLnBrk="0" fontAlgn="base" hangingPunct="0">
        <a:lnSpc>
          <a:spcPct val="95000"/>
        </a:lnSpc>
        <a:spcBef>
          <a:spcPct val="0"/>
        </a:spcBef>
        <a:spcAft>
          <a:spcPct val="0"/>
        </a:spcAft>
        <a:defRPr sz="2800" b="1">
          <a:solidFill>
            <a:srgbClr val="FFFFFF"/>
          </a:solidFill>
          <a:latin typeface="Arial" charset="0"/>
        </a:defRPr>
      </a:lvl5pPr>
      <a:lvl6pPr marL="457200" algn="l" rtl="0" eaLnBrk="0" fontAlgn="base" hangingPunct="0">
        <a:lnSpc>
          <a:spcPct val="95000"/>
        </a:lnSpc>
        <a:spcBef>
          <a:spcPct val="0"/>
        </a:spcBef>
        <a:spcAft>
          <a:spcPct val="0"/>
        </a:spcAft>
        <a:defRPr sz="2400" b="1">
          <a:solidFill>
            <a:srgbClr val="FFFFFF"/>
          </a:solidFill>
          <a:latin typeface="Arial" charset="0"/>
        </a:defRPr>
      </a:lvl6pPr>
      <a:lvl7pPr marL="914400" algn="l" rtl="0" eaLnBrk="0" fontAlgn="base" hangingPunct="0">
        <a:lnSpc>
          <a:spcPct val="95000"/>
        </a:lnSpc>
        <a:spcBef>
          <a:spcPct val="0"/>
        </a:spcBef>
        <a:spcAft>
          <a:spcPct val="0"/>
        </a:spcAft>
        <a:defRPr sz="2400" b="1">
          <a:solidFill>
            <a:srgbClr val="FFFFFF"/>
          </a:solidFill>
          <a:latin typeface="Arial" charset="0"/>
        </a:defRPr>
      </a:lvl7pPr>
      <a:lvl8pPr marL="1371600" algn="l" rtl="0" eaLnBrk="0" fontAlgn="base" hangingPunct="0">
        <a:lnSpc>
          <a:spcPct val="95000"/>
        </a:lnSpc>
        <a:spcBef>
          <a:spcPct val="0"/>
        </a:spcBef>
        <a:spcAft>
          <a:spcPct val="0"/>
        </a:spcAft>
        <a:defRPr sz="2400" b="1">
          <a:solidFill>
            <a:srgbClr val="FFFFFF"/>
          </a:solidFill>
          <a:latin typeface="Arial" charset="0"/>
        </a:defRPr>
      </a:lvl8pPr>
      <a:lvl9pPr marL="1828800" algn="l" rtl="0" eaLnBrk="0" fontAlgn="base" hangingPunct="0">
        <a:lnSpc>
          <a:spcPct val="95000"/>
        </a:lnSpc>
        <a:spcBef>
          <a:spcPct val="0"/>
        </a:spcBef>
        <a:spcAft>
          <a:spcPct val="0"/>
        </a:spcAft>
        <a:defRPr sz="2400" b="1">
          <a:solidFill>
            <a:srgbClr val="FFFFFF"/>
          </a:solidFill>
          <a:latin typeface="Arial" charset="0"/>
        </a:defRPr>
      </a:lvl9pPr>
    </p:titleStyle>
    <p:bodyStyle>
      <a:lvl1pPr marL="190500" indent="-190500" algn="l" rtl="0" eaLnBrk="0" fontAlgn="base" hangingPunct="0">
        <a:spcBef>
          <a:spcPct val="60000"/>
        </a:spcBef>
        <a:spcAft>
          <a:spcPct val="0"/>
        </a:spcAft>
        <a:buClr>
          <a:schemeClr val="accent1"/>
        </a:buClr>
        <a:buFont typeface="Wingdings" pitchFamily="2" charset="2"/>
        <a:buChar char="§"/>
        <a:defRPr sz="2400">
          <a:solidFill>
            <a:schemeClr val="tx1"/>
          </a:solidFill>
          <a:latin typeface="+mn-lt"/>
          <a:ea typeface="+mn-ea"/>
          <a:cs typeface="+mn-cs"/>
        </a:defRPr>
      </a:lvl1pPr>
      <a:lvl2pPr marL="381000" indent="-188913" algn="l" rtl="0" eaLnBrk="0" fontAlgn="base" hangingPunct="0">
        <a:spcBef>
          <a:spcPct val="30000"/>
        </a:spcBef>
        <a:spcAft>
          <a:spcPct val="0"/>
        </a:spcAft>
        <a:buClr>
          <a:schemeClr val="accent1"/>
        </a:buClr>
        <a:buFont typeface="Wingdings" pitchFamily="2" charset="2"/>
        <a:buChar char="§"/>
        <a:defRPr sz="2000">
          <a:solidFill>
            <a:schemeClr val="tx1"/>
          </a:solidFill>
          <a:latin typeface="+mn-lt"/>
        </a:defRPr>
      </a:lvl2pPr>
      <a:lvl3pPr marL="561975" indent="-179388" algn="l" rtl="0" eaLnBrk="0" fontAlgn="base" hangingPunct="0">
        <a:spcBef>
          <a:spcPct val="30000"/>
        </a:spcBef>
        <a:spcAft>
          <a:spcPct val="0"/>
        </a:spcAft>
        <a:buClr>
          <a:schemeClr val="accent1"/>
        </a:buClr>
        <a:buFont typeface="Wingdings" pitchFamily="2" charset="2"/>
        <a:buChar char="§"/>
        <a:defRPr>
          <a:solidFill>
            <a:schemeClr val="tx1"/>
          </a:solidFill>
          <a:latin typeface="+mn-lt"/>
        </a:defRPr>
      </a:lvl3pPr>
      <a:lvl4pPr marL="768350" indent="-204788" algn="l" rtl="0" eaLnBrk="0" fontAlgn="base" hangingPunct="0">
        <a:spcBef>
          <a:spcPct val="30000"/>
        </a:spcBef>
        <a:spcAft>
          <a:spcPct val="0"/>
        </a:spcAft>
        <a:buClr>
          <a:schemeClr val="accent1"/>
        </a:buClr>
        <a:buFont typeface="Wingdings" pitchFamily="2" charset="2"/>
        <a:buChar char="§"/>
        <a:defRPr>
          <a:solidFill>
            <a:schemeClr val="tx1"/>
          </a:solidFill>
          <a:latin typeface="+mn-lt"/>
        </a:defRPr>
      </a:lvl4pPr>
      <a:lvl5pPr marL="10509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5pPr>
      <a:lvl6pPr marL="15081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0.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20.xml"/><Relationship Id="rId7" Type="http://schemas.openxmlformats.org/officeDocument/2006/relationships/image" Target="../media/image27.png"/><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10.emf"/><Relationship Id="rId5" Type="http://schemas.openxmlformats.org/officeDocument/2006/relationships/oleObject" Target="../embeddings/oleObject2.bin"/><Relationship Id="rId4"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29.png"/><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image" Target="../media/image10.emf"/><Relationship Id="rId5" Type="http://schemas.openxmlformats.org/officeDocument/2006/relationships/oleObject" Target="../embeddings/oleObject2.bin"/><Relationship Id="rId4"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tags" Target="../tags/tag24.xml"/><Relationship Id="rId7" Type="http://schemas.openxmlformats.org/officeDocument/2006/relationships/image" Target="../media/image30.png"/><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image" Target="../media/image10.emf"/><Relationship Id="rId5" Type="http://schemas.openxmlformats.org/officeDocument/2006/relationships/oleObject" Target="../embeddings/oleObject2.bin"/><Relationship Id="rId4"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4.xml"/><Relationship Id="rId7" Type="http://schemas.openxmlformats.org/officeDocument/2006/relationships/image" Target="../media/image11.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0.emf"/><Relationship Id="rId5" Type="http://schemas.openxmlformats.org/officeDocument/2006/relationships/oleObject" Target="../embeddings/oleObject2.bin"/><Relationship Id="rId4" Type="http://schemas.openxmlformats.org/officeDocument/2006/relationships/slideLayout" Target="../slideLayouts/slideLayout10.xml"/><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0.emf"/><Relationship Id="rId5" Type="http://schemas.openxmlformats.org/officeDocument/2006/relationships/oleObject" Target="../embeddings/oleObject2.bin"/><Relationship Id="rId4"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8.xml"/><Relationship Id="rId7" Type="http://schemas.openxmlformats.org/officeDocument/2006/relationships/image" Target="../media/image13.png"/><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0.emf"/><Relationship Id="rId5" Type="http://schemas.openxmlformats.org/officeDocument/2006/relationships/oleObject" Target="../embeddings/oleObject2.bin"/><Relationship Id="rId10" Type="http://schemas.openxmlformats.org/officeDocument/2006/relationships/image" Target="../media/image16.png"/><Relationship Id="rId4" Type="http://schemas.openxmlformats.org/officeDocument/2006/relationships/slideLayout" Target="../slideLayouts/slideLayout10.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tags" Target="../tags/tag10.xml"/><Relationship Id="rId7" Type="http://schemas.openxmlformats.org/officeDocument/2006/relationships/image" Target="../media/image17.jpeg"/><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0.emf"/><Relationship Id="rId5" Type="http://schemas.openxmlformats.org/officeDocument/2006/relationships/oleObject" Target="../embeddings/oleObject2.bin"/><Relationship Id="rId4"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9.png"/><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image" Target="../media/image10.emf"/><Relationship Id="rId5" Type="http://schemas.openxmlformats.org/officeDocument/2006/relationships/oleObject" Target="../embeddings/oleObject2.bin"/><Relationship Id="rId4"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14.xml"/><Relationship Id="rId7" Type="http://schemas.openxmlformats.org/officeDocument/2006/relationships/image" Target="../media/image20.png"/><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image" Target="../media/image10.emf"/><Relationship Id="rId5" Type="http://schemas.openxmlformats.org/officeDocument/2006/relationships/oleObject" Target="../embeddings/oleObject2.bin"/><Relationship Id="rId4" Type="http://schemas.openxmlformats.org/officeDocument/2006/relationships/slideLayout" Target="../slideLayouts/slideLayout10.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23.png"/><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image" Target="../media/image10.emf"/><Relationship Id="rId5" Type="http://schemas.openxmlformats.org/officeDocument/2006/relationships/oleObject" Target="../embeddings/oleObject2.bin"/><Relationship Id="rId4"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18.xml"/><Relationship Id="rId7" Type="http://schemas.openxmlformats.org/officeDocument/2006/relationships/image" Target="../media/image24.png"/><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0.emf"/><Relationship Id="rId5" Type="http://schemas.openxmlformats.org/officeDocument/2006/relationships/oleObject" Target="../embeddings/oleObject2.bin"/><Relationship Id="rId4" Type="http://schemas.openxmlformats.org/officeDocument/2006/relationships/slideLayout" Target="../slideLayouts/slideLayout10.xml"/><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39A0B9-DF35-4CBA-A402-29F995A879E5}"/>
              </a:ext>
            </a:extLst>
          </p:cNvPr>
          <p:cNvSpPr txBox="1"/>
          <p:nvPr/>
        </p:nvSpPr>
        <p:spPr>
          <a:xfrm>
            <a:off x="1974175" y="1968491"/>
            <a:ext cx="5195654" cy="954107"/>
          </a:xfrm>
          <a:prstGeom prst="rect">
            <a:avLst/>
          </a:prstGeom>
          <a:noFill/>
        </p:spPr>
        <p:txBody>
          <a:bodyPr wrap="none" rtlCol="0">
            <a:spAutoFit/>
          </a:bodyPr>
          <a:lstStyle/>
          <a:p>
            <a:pPr algn="ctr"/>
            <a:r>
              <a:rPr lang="en-US" sz="2800" b="1" dirty="0"/>
              <a:t>Hubbell Wiegmann</a:t>
            </a:r>
          </a:p>
          <a:p>
            <a:pPr algn="ctr"/>
            <a:r>
              <a:rPr lang="en-US" sz="2800" b="1" dirty="0"/>
              <a:t>Commercial Product Offering</a:t>
            </a:r>
          </a:p>
        </p:txBody>
      </p:sp>
      <p:pic>
        <p:nvPicPr>
          <p:cNvPr id="18438" name="Picture 2" descr="A02-W-ENC-N1-SC080806NK">
            <a:extLst>
              <a:ext uri="{FF2B5EF4-FFF2-40B4-BE49-F238E27FC236}">
                <a16:creationId xmlns:a16="http://schemas.microsoft.com/office/drawing/2014/main" id="{8DE1CAB4-3F63-414D-84B2-BEFCB3D9A3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027" y="4120366"/>
            <a:ext cx="81915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3" descr="A06-W-ENC-N1-A080804">
            <a:extLst>
              <a:ext uri="{FF2B5EF4-FFF2-40B4-BE49-F238E27FC236}">
                <a16:creationId xmlns:a16="http://schemas.microsoft.com/office/drawing/2014/main" id="{294B4671-EBFA-4607-B844-AA0DC4B27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2754" y="4055818"/>
            <a:ext cx="97155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B02-W-ENC-N3R-RSC060604">
            <a:extLst>
              <a:ext uri="{FF2B5EF4-FFF2-40B4-BE49-F238E27FC236}">
                <a16:creationId xmlns:a16="http://schemas.microsoft.com/office/drawing/2014/main" id="{CF3FE016-00FF-484B-8EBC-759F467BBE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4304" y="4101316"/>
            <a:ext cx="876300" cy="933450"/>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5" descr="B06-W-ENC-N3R-RHC161606">
            <a:extLst>
              <a:ext uri="{FF2B5EF4-FFF2-40B4-BE49-F238E27FC236}">
                <a16:creationId xmlns:a16="http://schemas.microsoft.com/office/drawing/2014/main" id="{DA865DDC-0837-4AE0-A595-8A9371788C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0604" y="3746256"/>
            <a:ext cx="1343025" cy="1762125"/>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6" descr="B08-W-ENC-N3R-LOH121206">
            <a:extLst>
              <a:ext uri="{FF2B5EF4-FFF2-40B4-BE49-F238E27FC236}">
                <a16:creationId xmlns:a16="http://schemas.microsoft.com/office/drawing/2014/main" id="{E6C4FCA7-D8B7-4377-8CF8-1B98A3C574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0304" y="4208218"/>
            <a:ext cx="809625" cy="838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a:extLst>
              <a:ext uri="{FF2B5EF4-FFF2-40B4-BE49-F238E27FC236}">
                <a16:creationId xmlns:a16="http://schemas.microsoft.com/office/drawing/2014/main" id="{57E709D1-B3F8-4F2B-8714-4A1237DA5B1E}"/>
              </a:ext>
            </a:extLst>
          </p:cNvPr>
          <p:cNvSpPr>
            <a:spLocks noChangeArrowheads="1"/>
          </p:cNvSpPr>
          <p:nvPr/>
        </p:nvSpPr>
        <p:spPr bwMode="auto">
          <a:xfrm>
            <a:off x="0" y="68961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14" descr="B10-W-ENC-N3R-WCT242412">
            <a:extLst>
              <a:ext uri="{FF2B5EF4-FFF2-40B4-BE49-F238E27FC236}">
                <a16:creationId xmlns:a16="http://schemas.microsoft.com/office/drawing/2014/main" id="{79A0FE01-750F-4BE8-9B3B-579D27B53A9A}"/>
              </a:ext>
            </a:extLst>
          </p:cNvPr>
          <p:cNvPicPr/>
          <p:nvPr/>
        </p:nvPicPr>
        <p:blipFill>
          <a:blip r:embed="rId7" cstate="print"/>
          <a:srcRect/>
          <a:stretch>
            <a:fillRect/>
          </a:stretch>
        </p:blipFill>
        <p:spPr bwMode="auto">
          <a:xfrm>
            <a:off x="6436604" y="3760318"/>
            <a:ext cx="1343025" cy="1542057"/>
          </a:xfrm>
          <a:prstGeom prst="rect">
            <a:avLst/>
          </a:prstGeom>
          <a:noFill/>
        </p:spPr>
      </p:pic>
    </p:spTree>
    <p:extLst>
      <p:ext uri="{BB962C8B-B14F-4D97-AF65-F5344CB8AC3E}">
        <p14:creationId xmlns:p14="http://schemas.microsoft.com/office/powerpoint/2010/main" val="2242459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88280D3-D7B6-41A2-AB7F-4D5686C1A40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2" name="think-cell Slide" r:id="rId5" imgW="471" imgH="470" progId="TCLayout.ActiveDocument.1">
                  <p:embed/>
                </p:oleObj>
              </mc:Choice>
              <mc:Fallback>
                <p:oleObj name="think-cell Slide" r:id="rId5" imgW="471" imgH="470" progId="TCLayout.ActiveDocument.1">
                  <p:embed/>
                  <p:pic>
                    <p:nvPicPr>
                      <p:cNvPr id="4" name="Object 3" hidden="1">
                        <a:extLst>
                          <a:ext uri="{FF2B5EF4-FFF2-40B4-BE49-F238E27FC236}">
                            <a16:creationId xmlns:a16="http://schemas.microsoft.com/office/drawing/2014/main" id="{488280D3-D7B6-41A2-AB7F-4D5686C1A40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396695-4B07-4B76-8AA5-6D784BE87D6C}"/>
              </a:ext>
            </a:extLst>
          </p:cNvPr>
          <p:cNvSpPr/>
          <p:nvPr>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Century Gothic" panose="020B0502020202020204" pitchFamily="34" charset="0"/>
            </a:endParaRPr>
          </a:p>
        </p:txBody>
      </p:sp>
      <p:sp>
        <p:nvSpPr>
          <p:cNvPr id="22" name="Title 1">
            <a:extLst>
              <a:ext uri="{FF2B5EF4-FFF2-40B4-BE49-F238E27FC236}">
                <a16:creationId xmlns:a16="http://schemas.microsoft.com/office/drawing/2014/main" id="{9ED0246F-B61D-453A-B935-AB1DDC7CA8DC}"/>
              </a:ext>
            </a:extLst>
          </p:cNvPr>
          <p:cNvSpPr txBox="1">
            <a:spLocks/>
          </p:cNvSpPr>
          <p:nvPr/>
        </p:nvSpPr>
        <p:spPr bwMode="gray">
          <a:xfrm>
            <a:off x="130984" y="108055"/>
            <a:ext cx="8143004" cy="600075"/>
          </a:xfrm>
          <a:prstGeom prst="rect">
            <a:avLst/>
          </a:prstGeom>
          <a:noFill/>
          <a:ln w="9525">
            <a:noFill/>
            <a:miter lim="800000"/>
            <a:headEnd/>
            <a:tailEnd/>
          </a:ln>
        </p:spPr>
        <p:txBody>
          <a:bodyPr vert="horz" wrap="square" lIns="0" tIns="45720" rIns="0" bIns="0" numCol="1" anchor="ctr" anchorCtr="0" compatLnSpc="1">
            <a:prstTxWarp prst="textNoShape">
              <a:avLst/>
            </a:prstTxWarp>
            <a:noAutofit/>
          </a:bodyPr>
          <a:lstStyle>
            <a:lvl1pPr algn="l" rtl="0" eaLnBrk="0" fontAlgn="base" hangingPunct="0">
              <a:lnSpc>
                <a:spcPct val="95000"/>
              </a:lnSpc>
              <a:spcBef>
                <a:spcPct val="0"/>
              </a:spcBef>
              <a:spcAft>
                <a:spcPct val="0"/>
              </a:spcAft>
              <a:defRPr sz="2400" b="1">
                <a:solidFill>
                  <a:srgbClr val="FFFFFF"/>
                </a:solidFill>
                <a:latin typeface="Century Gothic" panose="020B0502020202020204" pitchFamily="34" charset="0"/>
                <a:ea typeface="+mj-ea"/>
                <a:cs typeface="+mj-cs"/>
              </a:defRPr>
            </a:lvl1pPr>
            <a:lvl2pPr algn="l" rtl="0" eaLnBrk="0" fontAlgn="base" hangingPunct="0">
              <a:lnSpc>
                <a:spcPct val="95000"/>
              </a:lnSpc>
              <a:spcBef>
                <a:spcPct val="0"/>
              </a:spcBef>
              <a:spcAft>
                <a:spcPct val="0"/>
              </a:spcAft>
              <a:defRPr sz="2800" b="1">
                <a:solidFill>
                  <a:srgbClr val="FFFFFF"/>
                </a:solidFill>
                <a:latin typeface="Arial" charset="0"/>
              </a:defRPr>
            </a:lvl2pPr>
            <a:lvl3pPr algn="l" rtl="0" eaLnBrk="0" fontAlgn="base" hangingPunct="0">
              <a:lnSpc>
                <a:spcPct val="95000"/>
              </a:lnSpc>
              <a:spcBef>
                <a:spcPct val="0"/>
              </a:spcBef>
              <a:spcAft>
                <a:spcPct val="0"/>
              </a:spcAft>
              <a:defRPr sz="2800" b="1">
                <a:solidFill>
                  <a:srgbClr val="FFFFFF"/>
                </a:solidFill>
                <a:latin typeface="Arial" charset="0"/>
              </a:defRPr>
            </a:lvl3pPr>
            <a:lvl4pPr algn="l" rtl="0" eaLnBrk="0" fontAlgn="base" hangingPunct="0">
              <a:lnSpc>
                <a:spcPct val="95000"/>
              </a:lnSpc>
              <a:spcBef>
                <a:spcPct val="0"/>
              </a:spcBef>
              <a:spcAft>
                <a:spcPct val="0"/>
              </a:spcAft>
              <a:defRPr sz="2800" b="1">
                <a:solidFill>
                  <a:srgbClr val="FFFFFF"/>
                </a:solidFill>
                <a:latin typeface="Arial" charset="0"/>
              </a:defRPr>
            </a:lvl4pPr>
            <a:lvl5pPr algn="l" rtl="0" eaLnBrk="0" fontAlgn="base" hangingPunct="0">
              <a:lnSpc>
                <a:spcPct val="95000"/>
              </a:lnSpc>
              <a:spcBef>
                <a:spcPct val="0"/>
              </a:spcBef>
              <a:spcAft>
                <a:spcPct val="0"/>
              </a:spcAft>
              <a:defRPr sz="2800" b="1">
                <a:solidFill>
                  <a:srgbClr val="FFFFFF"/>
                </a:solidFill>
                <a:latin typeface="Arial" charset="0"/>
              </a:defRPr>
            </a:lvl5pPr>
            <a:lvl6pPr marL="457200" algn="l" rtl="0" eaLnBrk="0" fontAlgn="base" hangingPunct="0">
              <a:lnSpc>
                <a:spcPct val="95000"/>
              </a:lnSpc>
              <a:spcBef>
                <a:spcPct val="0"/>
              </a:spcBef>
              <a:spcAft>
                <a:spcPct val="0"/>
              </a:spcAft>
              <a:defRPr sz="2400" b="1">
                <a:solidFill>
                  <a:srgbClr val="FFFFFF"/>
                </a:solidFill>
                <a:latin typeface="Arial" charset="0"/>
              </a:defRPr>
            </a:lvl6pPr>
            <a:lvl7pPr marL="914400" algn="l" rtl="0" eaLnBrk="0" fontAlgn="base" hangingPunct="0">
              <a:lnSpc>
                <a:spcPct val="95000"/>
              </a:lnSpc>
              <a:spcBef>
                <a:spcPct val="0"/>
              </a:spcBef>
              <a:spcAft>
                <a:spcPct val="0"/>
              </a:spcAft>
              <a:defRPr sz="2400" b="1">
                <a:solidFill>
                  <a:srgbClr val="FFFFFF"/>
                </a:solidFill>
                <a:latin typeface="Arial" charset="0"/>
              </a:defRPr>
            </a:lvl7pPr>
            <a:lvl8pPr marL="1371600" algn="l" rtl="0" eaLnBrk="0" fontAlgn="base" hangingPunct="0">
              <a:lnSpc>
                <a:spcPct val="95000"/>
              </a:lnSpc>
              <a:spcBef>
                <a:spcPct val="0"/>
              </a:spcBef>
              <a:spcAft>
                <a:spcPct val="0"/>
              </a:spcAft>
              <a:defRPr sz="2400" b="1">
                <a:solidFill>
                  <a:srgbClr val="FFFFFF"/>
                </a:solidFill>
                <a:latin typeface="Arial" charset="0"/>
              </a:defRPr>
            </a:lvl8pPr>
            <a:lvl9pPr marL="1828800" algn="l" rtl="0" eaLnBrk="0" fontAlgn="base" hangingPunct="0">
              <a:lnSpc>
                <a:spcPct val="95000"/>
              </a:lnSpc>
              <a:spcBef>
                <a:spcPct val="0"/>
              </a:spcBef>
              <a:spcAft>
                <a:spcPct val="0"/>
              </a:spcAft>
              <a:defRPr sz="2400" b="1">
                <a:solidFill>
                  <a:srgbClr val="FFFFFF"/>
                </a:solidFill>
                <a:latin typeface="Arial" charset="0"/>
              </a:defRPr>
            </a:lvl9pPr>
          </a:lstStyle>
          <a:p>
            <a:pPr lvl="0" defTabSz="914400">
              <a:defRPr/>
            </a:pPr>
            <a:r>
              <a:rPr lang="en-US" sz="2800" dirty="0">
                <a:solidFill>
                  <a:srgbClr val="000000"/>
                </a:solidFill>
                <a:latin typeface="Arial"/>
              </a:rPr>
              <a:t>SECTION B (cont’d)</a:t>
            </a:r>
            <a:endParaRPr lang="en-US" sz="2800" kern="0" dirty="0">
              <a:solidFill>
                <a:srgbClr val="000000"/>
              </a:solidFill>
              <a:latin typeface="Arial"/>
            </a:endParaRPr>
          </a:p>
        </p:txBody>
      </p:sp>
      <p:sp>
        <p:nvSpPr>
          <p:cNvPr id="14" name="TextBox 13">
            <a:extLst>
              <a:ext uri="{FF2B5EF4-FFF2-40B4-BE49-F238E27FC236}">
                <a16:creationId xmlns:a16="http://schemas.microsoft.com/office/drawing/2014/main" id="{20D3CED6-683E-4E14-9A3C-5E722B3ECB9B}"/>
              </a:ext>
            </a:extLst>
          </p:cNvPr>
          <p:cNvSpPr txBox="1"/>
          <p:nvPr/>
        </p:nvSpPr>
        <p:spPr>
          <a:xfrm>
            <a:off x="3096335" y="1099094"/>
            <a:ext cx="5840392" cy="5509200"/>
          </a:xfrm>
          <a:prstGeom prst="rect">
            <a:avLst/>
          </a:prstGeom>
          <a:noFill/>
        </p:spPr>
        <p:txBody>
          <a:bodyPr wrap="square" rtlCol="0">
            <a:spAutoFit/>
          </a:bodyPr>
          <a:lstStyle/>
          <a:p>
            <a:r>
              <a:rPr lang="en-US" sz="1400" b="1" u="sng" dirty="0">
                <a:solidFill>
                  <a:srgbClr val="000000"/>
                </a:solidFill>
              </a:rPr>
              <a:t>LOH Series</a:t>
            </a:r>
            <a:r>
              <a:rPr lang="en-US" sz="1400" b="1" dirty="0">
                <a:solidFill>
                  <a:srgbClr val="000000"/>
                </a:solidFill>
              </a:rPr>
              <a:t> (lift-off-hinge)</a:t>
            </a:r>
            <a:endParaRPr lang="en-US" sz="1400" b="1" u="sng" dirty="0">
              <a:solidFill>
                <a:srgbClr val="000000"/>
              </a:solidFill>
            </a:endParaRPr>
          </a:p>
          <a:p>
            <a:r>
              <a:rPr lang="en-US" sz="1400" dirty="0">
                <a:solidFill>
                  <a:srgbClr val="000000"/>
                </a:solidFill>
              </a:rPr>
              <a:t>The LOH wall mount series enclosures are rated Type 1 &amp; 3R.  The lid is secured with quick release latches and special hinges to allow a user to easily remove the it from the tub. The top has a drip shield to maintain the 3R rating.</a:t>
            </a:r>
          </a:p>
          <a:p>
            <a:endParaRPr lang="en-US" sz="1400" dirty="0">
              <a:solidFill>
                <a:srgbClr val="000000"/>
              </a:solidFill>
            </a:endParaRPr>
          </a:p>
          <a:p>
            <a:r>
              <a:rPr lang="en-US" sz="1400" u="sng" dirty="0">
                <a:solidFill>
                  <a:srgbClr val="000000"/>
                </a:solidFill>
              </a:rPr>
              <a:t>Applications</a:t>
            </a:r>
          </a:p>
          <a:p>
            <a:r>
              <a:rPr lang="en-US" sz="1400" dirty="0"/>
              <a:t>Designed for use as wiring boxes and junction boxes where quick access to the internal components is necessary.  Provide protection in outdoor applications against rain, sleet and snow or indoors against dripping water.</a:t>
            </a:r>
          </a:p>
          <a:p>
            <a:endParaRPr lang="en-US" sz="1400" dirty="0"/>
          </a:p>
          <a:p>
            <a:r>
              <a:rPr lang="en-US" sz="1400" u="sng" dirty="0"/>
              <a:t>Specifications</a:t>
            </a:r>
          </a:p>
          <a:p>
            <a:pPr marL="285750" lvl="0" indent="-285750">
              <a:buFont typeface="Arial" panose="020B0604020202020204" pitchFamily="34" charset="0"/>
              <a:buChar char="•"/>
            </a:pPr>
            <a:r>
              <a:rPr lang="en-US" sz="1400" dirty="0"/>
              <a:t>Offered in sizes from 8”x6”x4” up to 30”x24”x8”.</a:t>
            </a:r>
          </a:p>
          <a:p>
            <a:pPr marL="285750" indent="-285750">
              <a:buFont typeface="Arial" panose="020B0604020202020204" pitchFamily="34" charset="0"/>
              <a:buChar char="•"/>
            </a:pPr>
            <a:r>
              <a:rPr lang="en-US" sz="1400" dirty="0"/>
              <a:t>Manufactured from carbon steel painted ANSI 61 gray texture</a:t>
            </a:r>
          </a:p>
          <a:p>
            <a:pPr marL="285750" indent="-285750">
              <a:buFont typeface="Arial" panose="020B0604020202020204" pitchFamily="34" charset="0"/>
              <a:buChar char="•"/>
            </a:pPr>
            <a:r>
              <a:rPr lang="en-US" sz="1400" dirty="0"/>
              <a:t>Quick release latch with padlocking provision </a:t>
            </a:r>
          </a:p>
          <a:p>
            <a:pPr marL="285750" indent="-285750">
              <a:buFont typeface="Arial" panose="020B0604020202020204" pitchFamily="34" charset="0"/>
              <a:buChar char="•"/>
            </a:pPr>
            <a:r>
              <a:rPr lang="en-US" sz="1400" dirty="0"/>
              <a:t>Internal mounting holes (optional external mounting foot kit sold separately)</a:t>
            </a:r>
          </a:p>
          <a:p>
            <a:pPr marL="285750" indent="-285750">
              <a:buFont typeface="Arial" panose="020B0604020202020204" pitchFamily="34" charset="0"/>
              <a:buChar char="•"/>
            </a:pPr>
            <a:r>
              <a:rPr lang="en-US" sz="1400" dirty="0"/>
              <a:t>Optional panel mounting kit sold separately (square knockout provided if used)</a:t>
            </a:r>
          </a:p>
          <a:p>
            <a:pPr marL="285750" indent="-285750">
              <a:buFont typeface="Arial" panose="020B0604020202020204" pitchFamily="34" charset="0"/>
              <a:buChar char="•"/>
            </a:pPr>
            <a:endParaRPr lang="en-US" sz="1400" dirty="0"/>
          </a:p>
          <a:p>
            <a:r>
              <a:rPr lang="en-US" sz="1400" u="sng" dirty="0"/>
              <a:t>Back Panel</a:t>
            </a:r>
          </a:p>
          <a:p>
            <a:pPr marL="285750" indent="-285750">
              <a:buFont typeface="Arial" panose="020B0604020202020204" pitchFamily="34" charset="0"/>
              <a:buChar char="•"/>
            </a:pPr>
            <a:r>
              <a:rPr lang="en-US" sz="1400" dirty="0"/>
              <a:t>8”x6”x4” to 16”x12”x6” sizes use a P style panel</a:t>
            </a:r>
          </a:p>
          <a:p>
            <a:pPr marL="285750" indent="-285750">
              <a:buFont typeface="Arial" panose="020B0604020202020204" pitchFamily="34" charset="0"/>
              <a:buChar char="•"/>
            </a:pPr>
            <a:r>
              <a:rPr lang="en-US" sz="1400" dirty="0"/>
              <a:t>16”x16”x6” to 30”x24”x8” sizes use an NP style panel</a:t>
            </a:r>
          </a:p>
          <a:p>
            <a:pPr marL="285750" indent="-285750">
              <a:buFont typeface="Arial" panose="020B0604020202020204" pitchFamily="34" charset="0"/>
              <a:buChar char="•"/>
            </a:pPr>
            <a:endParaRPr lang="en-US" sz="1600" dirty="0"/>
          </a:p>
        </p:txBody>
      </p:sp>
      <p:pic>
        <p:nvPicPr>
          <p:cNvPr id="8" name="Picture 7">
            <a:extLst>
              <a:ext uri="{FF2B5EF4-FFF2-40B4-BE49-F238E27FC236}">
                <a16:creationId xmlns:a16="http://schemas.microsoft.com/office/drawing/2014/main" id="{4A85251B-5F12-4C58-B61F-43C522291864}"/>
              </a:ext>
            </a:extLst>
          </p:cNvPr>
          <p:cNvPicPr>
            <a:picLocks noChangeAspect="1"/>
          </p:cNvPicPr>
          <p:nvPr/>
        </p:nvPicPr>
        <p:blipFill>
          <a:blip r:embed="rId7"/>
          <a:stretch>
            <a:fillRect/>
          </a:stretch>
        </p:blipFill>
        <p:spPr>
          <a:xfrm>
            <a:off x="130984" y="3778752"/>
            <a:ext cx="2965351" cy="2462683"/>
          </a:xfrm>
          <a:prstGeom prst="rect">
            <a:avLst/>
          </a:prstGeom>
        </p:spPr>
      </p:pic>
      <p:pic>
        <p:nvPicPr>
          <p:cNvPr id="9" name="Picture 8">
            <a:extLst>
              <a:ext uri="{FF2B5EF4-FFF2-40B4-BE49-F238E27FC236}">
                <a16:creationId xmlns:a16="http://schemas.microsoft.com/office/drawing/2014/main" id="{6ACF10D3-3CC3-4EDF-AA6D-E4A74D1E61C0}"/>
              </a:ext>
            </a:extLst>
          </p:cNvPr>
          <p:cNvPicPr>
            <a:picLocks noChangeAspect="1"/>
          </p:cNvPicPr>
          <p:nvPr/>
        </p:nvPicPr>
        <p:blipFill>
          <a:blip r:embed="rId8"/>
          <a:stretch>
            <a:fillRect/>
          </a:stretch>
        </p:blipFill>
        <p:spPr>
          <a:xfrm>
            <a:off x="738940" y="1182751"/>
            <a:ext cx="1924050" cy="2205037"/>
          </a:xfrm>
          <a:prstGeom prst="rect">
            <a:avLst/>
          </a:prstGeom>
        </p:spPr>
      </p:pic>
    </p:spTree>
    <p:extLst>
      <p:ext uri="{BB962C8B-B14F-4D97-AF65-F5344CB8AC3E}">
        <p14:creationId xmlns:p14="http://schemas.microsoft.com/office/powerpoint/2010/main" val="4083206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88280D3-D7B6-41A2-AB7F-4D5686C1A40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6" name="think-cell Slide" r:id="rId5" imgW="471" imgH="470" progId="TCLayout.ActiveDocument.1">
                  <p:embed/>
                </p:oleObj>
              </mc:Choice>
              <mc:Fallback>
                <p:oleObj name="think-cell Slide" r:id="rId5" imgW="471" imgH="470" progId="TCLayout.ActiveDocument.1">
                  <p:embed/>
                  <p:pic>
                    <p:nvPicPr>
                      <p:cNvPr id="4" name="Object 3" hidden="1">
                        <a:extLst>
                          <a:ext uri="{FF2B5EF4-FFF2-40B4-BE49-F238E27FC236}">
                            <a16:creationId xmlns:a16="http://schemas.microsoft.com/office/drawing/2014/main" id="{488280D3-D7B6-41A2-AB7F-4D5686C1A40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396695-4B07-4B76-8AA5-6D784BE87D6C}"/>
              </a:ext>
            </a:extLst>
          </p:cNvPr>
          <p:cNvSpPr/>
          <p:nvPr>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Century Gothic" panose="020B0502020202020204" pitchFamily="34" charset="0"/>
            </a:endParaRPr>
          </a:p>
        </p:txBody>
      </p:sp>
      <p:sp>
        <p:nvSpPr>
          <p:cNvPr id="22" name="Title 1">
            <a:extLst>
              <a:ext uri="{FF2B5EF4-FFF2-40B4-BE49-F238E27FC236}">
                <a16:creationId xmlns:a16="http://schemas.microsoft.com/office/drawing/2014/main" id="{9ED0246F-B61D-453A-B935-AB1DDC7CA8DC}"/>
              </a:ext>
            </a:extLst>
          </p:cNvPr>
          <p:cNvSpPr txBox="1">
            <a:spLocks/>
          </p:cNvSpPr>
          <p:nvPr/>
        </p:nvSpPr>
        <p:spPr bwMode="gray">
          <a:xfrm>
            <a:off x="130984" y="108055"/>
            <a:ext cx="8143004" cy="600075"/>
          </a:xfrm>
          <a:prstGeom prst="rect">
            <a:avLst/>
          </a:prstGeom>
          <a:noFill/>
          <a:ln w="9525">
            <a:noFill/>
            <a:miter lim="800000"/>
            <a:headEnd/>
            <a:tailEnd/>
          </a:ln>
        </p:spPr>
        <p:txBody>
          <a:bodyPr vert="horz" wrap="square" lIns="0" tIns="45720" rIns="0" bIns="0" numCol="1" anchor="ctr" anchorCtr="0" compatLnSpc="1">
            <a:prstTxWarp prst="textNoShape">
              <a:avLst/>
            </a:prstTxWarp>
            <a:noAutofit/>
          </a:bodyPr>
          <a:lstStyle>
            <a:lvl1pPr algn="l" rtl="0" eaLnBrk="0" fontAlgn="base" hangingPunct="0">
              <a:lnSpc>
                <a:spcPct val="95000"/>
              </a:lnSpc>
              <a:spcBef>
                <a:spcPct val="0"/>
              </a:spcBef>
              <a:spcAft>
                <a:spcPct val="0"/>
              </a:spcAft>
              <a:defRPr sz="2400" b="1">
                <a:solidFill>
                  <a:srgbClr val="FFFFFF"/>
                </a:solidFill>
                <a:latin typeface="Century Gothic" panose="020B0502020202020204" pitchFamily="34" charset="0"/>
                <a:ea typeface="+mj-ea"/>
                <a:cs typeface="+mj-cs"/>
              </a:defRPr>
            </a:lvl1pPr>
            <a:lvl2pPr algn="l" rtl="0" eaLnBrk="0" fontAlgn="base" hangingPunct="0">
              <a:lnSpc>
                <a:spcPct val="95000"/>
              </a:lnSpc>
              <a:spcBef>
                <a:spcPct val="0"/>
              </a:spcBef>
              <a:spcAft>
                <a:spcPct val="0"/>
              </a:spcAft>
              <a:defRPr sz="2800" b="1">
                <a:solidFill>
                  <a:srgbClr val="FFFFFF"/>
                </a:solidFill>
                <a:latin typeface="Arial" charset="0"/>
              </a:defRPr>
            </a:lvl2pPr>
            <a:lvl3pPr algn="l" rtl="0" eaLnBrk="0" fontAlgn="base" hangingPunct="0">
              <a:lnSpc>
                <a:spcPct val="95000"/>
              </a:lnSpc>
              <a:spcBef>
                <a:spcPct val="0"/>
              </a:spcBef>
              <a:spcAft>
                <a:spcPct val="0"/>
              </a:spcAft>
              <a:defRPr sz="2800" b="1">
                <a:solidFill>
                  <a:srgbClr val="FFFFFF"/>
                </a:solidFill>
                <a:latin typeface="Arial" charset="0"/>
              </a:defRPr>
            </a:lvl3pPr>
            <a:lvl4pPr algn="l" rtl="0" eaLnBrk="0" fontAlgn="base" hangingPunct="0">
              <a:lnSpc>
                <a:spcPct val="95000"/>
              </a:lnSpc>
              <a:spcBef>
                <a:spcPct val="0"/>
              </a:spcBef>
              <a:spcAft>
                <a:spcPct val="0"/>
              </a:spcAft>
              <a:defRPr sz="2800" b="1">
                <a:solidFill>
                  <a:srgbClr val="FFFFFF"/>
                </a:solidFill>
                <a:latin typeface="Arial" charset="0"/>
              </a:defRPr>
            </a:lvl4pPr>
            <a:lvl5pPr algn="l" rtl="0" eaLnBrk="0" fontAlgn="base" hangingPunct="0">
              <a:lnSpc>
                <a:spcPct val="95000"/>
              </a:lnSpc>
              <a:spcBef>
                <a:spcPct val="0"/>
              </a:spcBef>
              <a:spcAft>
                <a:spcPct val="0"/>
              </a:spcAft>
              <a:defRPr sz="2800" b="1">
                <a:solidFill>
                  <a:srgbClr val="FFFFFF"/>
                </a:solidFill>
                <a:latin typeface="Arial" charset="0"/>
              </a:defRPr>
            </a:lvl5pPr>
            <a:lvl6pPr marL="457200" algn="l" rtl="0" eaLnBrk="0" fontAlgn="base" hangingPunct="0">
              <a:lnSpc>
                <a:spcPct val="95000"/>
              </a:lnSpc>
              <a:spcBef>
                <a:spcPct val="0"/>
              </a:spcBef>
              <a:spcAft>
                <a:spcPct val="0"/>
              </a:spcAft>
              <a:defRPr sz="2400" b="1">
                <a:solidFill>
                  <a:srgbClr val="FFFFFF"/>
                </a:solidFill>
                <a:latin typeface="Arial" charset="0"/>
              </a:defRPr>
            </a:lvl6pPr>
            <a:lvl7pPr marL="914400" algn="l" rtl="0" eaLnBrk="0" fontAlgn="base" hangingPunct="0">
              <a:lnSpc>
                <a:spcPct val="95000"/>
              </a:lnSpc>
              <a:spcBef>
                <a:spcPct val="0"/>
              </a:spcBef>
              <a:spcAft>
                <a:spcPct val="0"/>
              </a:spcAft>
              <a:defRPr sz="2400" b="1">
                <a:solidFill>
                  <a:srgbClr val="FFFFFF"/>
                </a:solidFill>
                <a:latin typeface="Arial" charset="0"/>
              </a:defRPr>
            </a:lvl7pPr>
            <a:lvl8pPr marL="1371600" algn="l" rtl="0" eaLnBrk="0" fontAlgn="base" hangingPunct="0">
              <a:lnSpc>
                <a:spcPct val="95000"/>
              </a:lnSpc>
              <a:spcBef>
                <a:spcPct val="0"/>
              </a:spcBef>
              <a:spcAft>
                <a:spcPct val="0"/>
              </a:spcAft>
              <a:defRPr sz="2400" b="1">
                <a:solidFill>
                  <a:srgbClr val="FFFFFF"/>
                </a:solidFill>
                <a:latin typeface="Arial" charset="0"/>
              </a:defRPr>
            </a:lvl8pPr>
            <a:lvl9pPr marL="1828800" algn="l" rtl="0" eaLnBrk="0" fontAlgn="base" hangingPunct="0">
              <a:lnSpc>
                <a:spcPct val="95000"/>
              </a:lnSpc>
              <a:spcBef>
                <a:spcPct val="0"/>
              </a:spcBef>
              <a:spcAft>
                <a:spcPct val="0"/>
              </a:spcAft>
              <a:defRPr sz="2400" b="1">
                <a:solidFill>
                  <a:srgbClr val="FFFFFF"/>
                </a:solidFill>
                <a:latin typeface="Arial" charset="0"/>
              </a:defRPr>
            </a:lvl9pPr>
          </a:lstStyle>
          <a:p>
            <a:pPr lvl="0" defTabSz="914400">
              <a:defRPr/>
            </a:pPr>
            <a:r>
              <a:rPr lang="en-US" sz="2800" dirty="0">
                <a:solidFill>
                  <a:srgbClr val="000000"/>
                </a:solidFill>
                <a:latin typeface="Arial"/>
              </a:rPr>
              <a:t>SECTION B (cont’d)</a:t>
            </a:r>
            <a:endParaRPr lang="en-US" sz="2800" kern="0" dirty="0">
              <a:solidFill>
                <a:srgbClr val="000000"/>
              </a:solidFill>
              <a:latin typeface="Arial"/>
            </a:endParaRPr>
          </a:p>
        </p:txBody>
      </p:sp>
      <p:pic>
        <p:nvPicPr>
          <p:cNvPr id="3" name="Picture 2">
            <a:extLst>
              <a:ext uri="{FF2B5EF4-FFF2-40B4-BE49-F238E27FC236}">
                <a16:creationId xmlns:a16="http://schemas.microsoft.com/office/drawing/2014/main" id="{D23C72C1-8B4A-417D-841C-FD05AEC58009}"/>
              </a:ext>
            </a:extLst>
          </p:cNvPr>
          <p:cNvPicPr>
            <a:picLocks noChangeAspect="1"/>
          </p:cNvPicPr>
          <p:nvPr/>
        </p:nvPicPr>
        <p:blipFill>
          <a:blip r:embed="rId7"/>
          <a:stretch>
            <a:fillRect/>
          </a:stretch>
        </p:blipFill>
        <p:spPr>
          <a:xfrm>
            <a:off x="0" y="1490937"/>
            <a:ext cx="3208946" cy="3208946"/>
          </a:xfrm>
          <a:prstGeom prst="rect">
            <a:avLst/>
          </a:prstGeom>
        </p:spPr>
      </p:pic>
      <p:sp>
        <p:nvSpPr>
          <p:cNvPr id="11" name="TextBox 10">
            <a:extLst>
              <a:ext uri="{FF2B5EF4-FFF2-40B4-BE49-F238E27FC236}">
                <a16:creationId xmlns:a16="http://schemas.microsoft.com/office/drawing/2014/main" id="{3C49C274-1428-49CA-93D3-BC719B05F93B}"/>
              </a:ext>
            </a:extLst>
          </p:cNvPr>
          <p:cNvSpPr txBox="1"/>
          <p:nvPr/>
        </p:nvSpPr>
        <p:spPr>
          <a:xfrm>
            <a:off x="3096335" y="1099094"/>
            <a:ext cx="5840392" cy="4431983"/>
          </a:xfrm>
          <a:prstGeom prst="rect">
            <a:avLst/>
          </a:prstGeom>
          <a:noFill/>
        </p:spPr>
        <p:txBody>
          <a:bodyPr wrap="square" rtlCol="0">
            <a:spAutoFit/>
          </a:bodyPr>
          <a:lstStyle/>
          <a:p>
            <a:r>
              <a:rPr lang="en-US" sz="1400" b="1" u="sng" dirty="0">
                <a:solidFill>
                  <a:srgbClr val="000000"/>
                </a:solidFill>
              </a:rPr>
              <a:t>WCT Series</a:t>
            </a:r>
          </a:p>
          <a:p>
            <a:r>
              <a:rPr lang="en-US" sz="1400" dirty="0">
                <a:solidFill>
                  <a:srgbClr val="000000"/>
                </a:solidFill>
              </a:rPr>
              <a:t>The “WCT” screw cover transformer wall mount series is rated Type 1 and 3R.  The slip on lid is secured to the tub with.  The lid has handles for ease of removal and re-installation and the top has a drip shield installed to maintain the 3R rating.</a:t>
            </a:r>
          </a:p>
          <a:p>
            <a:endParaRPr lang="en-US" sz="1400" dirty="0">
              <a:solidFill>
                <a:srgbClr val="000000"/>
              </a:solidFill>
            </a:endParaRPr>
          </a:p>
          <a:p>
            <a:r>
              <a:rPr lang="en-US" sz="1400" u="sng" dirty="0">
                <a:solidFill>
                  <a:srgbClr val="000000"/>
                </a:solidFill>
              </a:rPr>
              <a:t>Applications</a:t>
            </a:r>
          </a:p>
          <a:p>
            <a:r>
              <a:rPr lang="en-US" sz="1400" dirty="0"/>
              <a:t>Designed for use as transformer housings, junction boxes and service boxes.  Provide protection in outdoor applications against rain, sleet and snow or indoors against dripping water.</a:t>
            </a:r>
          </a:p>
          <a:p>
            <a:endParaRPr lang="en-US" sz="1400" dirty="0"/>
          </a:p>
          <a:p>
            <a:r>
              <a:rPr lang="en-US" sz="1400" u="sng" dirty="0"/>
              <a:t>Specifications</a:t>
            </a:r>
          </a:p>
          <a:p>
            <a:pPr marL="285750" lvl="0" indent="-285750">
              <a:buFont typeface="Arial" panose="020B0604020202020204" pitchFamily="34" charset="0"/>
              <a:buChar char="•"/>
            </a:pPr>
            <a:r>
              <a:rPr lang="en-US" sz="1400" dirty="0"/>
              <a:t>Offered in sizes from 24”x24”x12” up to 48”x36”x16”.</a:t>
            </a:r>
          </a:p>
          <a:p>
            <a:pPr marL="285750" lvl="0" indent="-285750">
              <a:buFont typeface="Arial" panose="020B0604020202020204" pitchFamily="34" charset="0"/>
              <a:buChar char="•"/>
            </a:pPr>
            <a:r>
              <a:rPr lang="en-US" sz="1400" dirty="0"/>
              <a:t>Manufactured from carbon steel painted ANSI 61 gray texture</a:t>
            </a:r>
          </a:p>
          <a:p>
            <a:pPr marL="285750" indent="-285750">
              <a:buFont typeface="Arial" panose="020B0604020202020204" pitchFamily="34" charset="0"/>
              <a:buChar char="•"/>
            </a:pPr>
            <a:r>
              <a:rPr lang="en-US" sz="1400" dirty="0"/>
              <a:t>Internal mounting holes provided</a:t>
            </a:r>
          </a:p>
          <a:p>
            <a:pPr marL="285750" indent="-285750">
              <a:buFont typeface="Arial" panose="020B0604020202020204" pitchFamily="34" charset="0"/>
              <a:buChar char="•"/>
            </a:pPr>
            <a:r>
              <a:rPr lang="en-US" sz="1400" dirty="0"/>
              <a:t>Fold-away hasp for a padlock or meter seal</a:t>
            </a:r>
          </a:p>
          <a:p>
            <a:endParaRPr lang="en-US" sz="1400" dirty="0"/>
          </a:p>
          <a:p>
            <a:r>
              <a:rPr lang="en-US" sz="1400" u="sng" dirty="0"/>
              <a:t>Back Panel</a:t>
            </a:r>
          </a:p>
          <a:p>
            <a:pPr marL="285750" indent="-285750">
              <a:buFont typeface="Arial" panose="020B0604020202020204" pitchFamily="34" charset="0"/>
              <a:buChar char="•"/>
            </a:pPr>
            <a:r>
              <a:rPr lang="en-US" sz="1400" dirty="0"/>
              <a:t>N/A</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1375841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88280D3-D7B6-41A2-AB7F-4D5686C1A40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0" name="think-cell Slide" r:id="rId5" imgW="471" imgH="470" progId="TCLayout.ActiveDocument.1">
                  <p:embed/>
                </p:oleObj>
              </mc:Choice>
              <mc:Fallback>
                <p:oleObj name="think-cell Slide" r:id="rId5" imgW="471" imgH="470" progId="TCLayout.ActiveDocument.1">
                  <p:embed/>
                  <p:pic>
                    <p:nvPicPr>
                      <p:cNvPr id="4" name="Object 3" hidden="1">
                        <a:extLst>
                          <a:ext uri="{FF2B5EF4-FFF2-40B4-BE49-F238E27FC236}">
                            <a16:creationId xmlns:a16="http://schemas.microsoft.com/office/drawing/2014/main" id="{488280D3-D7B6-41A2-AB7F-4D5686C1A40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396695-4B07-4B76-8AA5-6D784BE87D6C}"/>
              </a:ext>
            </a:extLst>
          </p:cNvPr>
          <p:cNvSpPr/>
          <p:nvPr>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Century Gothic" panose="020B0502020202020204" pitchFamily="34" charset="0"/>
            </a:endParaRPr>
          </a:p>
        </p:txBody>
      </p:sp>
      <p:sp>
        <p:nvSpPr>
          <p:cNvPr id="22" name="Title 1">
            <a:extLst>
              <a:ext uri="{FF2B5EF4-FFF2-40B4-BE49-F238E27FC236}">
                <a16:creationId xmlns:a16="http://schemas.microsoft.com/office/drawing/2014/main" id="{9ED0246F-B61D-453A-B935-AB1DDC7CA8DC}"/>
              </a:ext>
            </a:extLst>
          </p:cNvPr>
          <p:cNvSpPr txBox="1">
            <a:spLocks/>
          </p:cNvSpPr>
          <p:nvPr/>
        </p:nvSpPr>
        <p:spPr bwMode="gray">
          <a:xfrm>
            <a:off x="82858" y="108035"/>
            <a:ext cx="8143004" cy="600075"/>
          </a:xfrm>
          <a:prstGeom prst="rect">
            <a:avLst/>
          </a:prstGeom>
          <a:noFill/>
          <a:ln w="9525">
            <a:noFill/>
            <a:miter lim="800000"/>
            <a:headEnd/>
            <a:tailEnd/>
          </a:ln>
        </p:spPr>
        <p:txBody>
          <a:bodyPr vert="horz" wrap="square" lIns="0" tIns="45720" rIns="0" bIns="0" numCol="1" anchor="ctr" anchorCtr="0" compatLnSpc="1">
            <a:prstTxWarp prst="textNoShape">
              <a:avLst/>
            </a:prstTxWarp>
            <a:noAutofit/>
          </a:bodyPr>
          <a:lstStyle>
            <a:lvl1pPr algn="l" rtl="0" eaLnBrk="0" fontAlgn="base" hangingPunct="0">
              <a:lnSpc>
                <a:spcPct val="95000"/>
              </a:lnSpc>
              <a:spcBef>
                <a:spcPct val="0"/>
              </a:spcBef>
              <a:spcAft>
                <a:spcPct val="0"/>
              </a:spcAft>
              <a:defRPr sz="2400" b="1">
                <a:solidFill>
                  <a:srgbClr val="FFFFFF"/>
                </a:solidFill>
                <a:latin typeface="Century Gothic" panose="020B0502020202020204" pitchFamily="34" charset="0"/>
                <a:ea typeface="+mj-ea"/>
                <a:cs typeface="+mj-cs"/>
              </a:defRPr>
            </a:lvl1pPr>
            <a:lvl2pPr algn="l" rtl="0" eaLnBrk="0" fontAlgn="base" hangingPunct="0">
              <a:lnSpc>
                <a:spcPct val="95000"/>
              </a:lnSpc>
              <a:spcBef>
                <a:spcPct val="0"/>
              </a:spcBef>
              <a:spcAft>
                <a:spcPct val="0"/>
              </a:spcAft>
              <a:defRPr sz="2800" b="1">
                <a:solidFill>
                  <a:srgbClr val="FFFFFF"/>
                </a:solidFill>
                <a:latin typeface="Arial" charset="0"/>
              </a:defRPr>
            </a:lvl2pPr>
            <a:lvl3pPr algn="l" rtl="0" eaLnBrk="0" fontAlgn="base" hangingPunct="0">
              <a:lnSpc>
                <a:spcPct val="95000"/>
              </a:lnSpc>
              <a:spcBef>
                <a:spcPct val="0"/>
              </a:spcBef>
              <a:spcAft>
                <a:spcPct val="0"/>
              </a:spcAft>
              <a:defRPr sz="2800" b="1">
                <a:solidFill>
                  <a:srgbClr val="FFFFFF"/>
                </a:solidFill>
                <a:latin typeface="Arial" charset="0"/>
              </a:defRPr>
            </a:lvl3pPr>
            <a:lvl4pPr algn="l" rtl="0" eaLnBrk="0" fontAlgn="base" hangingPunct="0">
              <a:lnSpc>
                <a:spcPct val="95000"/>
              </a:lnSpc>
              <a:spcBef>
                <a:spcPct val="0"/>
              </a:spcBef>
              <a:spcAft>
                <a:spcPct val="0"/>
              </a:spcAft>
              <a:defRPr sz="2800" b="1">
                <a:solidFill>
                  <a:srgbClr val="FFFFFF"/>
                </a:solidFill>
                <a:latin typeface="Arial" charset="0"/>
              </a:defRPr>
            </a:lvl4pPr>
            <a:lvl5pPr algn="l" rtl="0" eaLnBrk="0" fontAlgn="base" hangingPunct="0">
              <a:lnSpc>
                <a:spcPct val="95000"/>
              </a:lnSpc>
              <a:spcBef>
                <a:spcPct val="0"/>
              </a:spcBef>
              <a:spcAft>
                <a:spcPct val="0"/>
              </a:spcAft>
              <a:defRPr sz="2800" b="1">
                <a:solidFill>
                  <a:srgbClr val="FFFFFF"/>
                </a:solidFill>
                <a:latin typeface="Arial" charset="0"/>
              </a:defRPr>
            </a:lvl5pPr>
            <a:lvl6pPr marL="457200" algn="l" rtl="0" eaLnBrk="0" fontAlgn="base" hangingPunct="0">
              <a:lnSpc>
                <a:spcPct val="95000"/>
              </a:lnSpc>
              <a:spcBef>
                <a:spcPct val="0"/>
              </a:spcBef>
              <a:spcAft>
                <a:spcPct val="0"/>
              </a:spcAft>
              <a:defRPr sz="2400" b="1">
                <a:solidFill>
                  <a:srgbClr val="FFFFFF"/>
                </a:solidFill>
                <a:latin typeface="Arial" charset="0"/>
              </a:defRPr>
            </a:lvl6pPr>
            <a:lvl7pPr marL="914400" algn="l" rtl="0" eaLnBrk="0" fontAlgn="base" hangingPunct="0">
              <a:lnSpc>
                <a:spcPct val="95000"/>
              </a:lnSpc>
              <a:spcBef>
                <a:spcPct val="0"/>
              </a:spcBef>
              <a:spcAft>
                <a:spcPct val="0"/>
              </a:spcAft>
              <a:defRPr sz="2400" b="1">
                <a:solidFill>
                  <a:srgbClr val="FFFFFF"/>
                </a:solidFill>
                <a:latin typeface="Arial" charset="0"/>
              </a:defRPr>
            </a:lvl7pPr>
            <a:lvl8pPr marL="1371600" algn="l" rtl="0" eaLnBrk="0" fontAlgn="base" hangingPunct="0">
              <a:lnSpc>
                <a:spcPct val="95000"/>
              </a:lnSpc>
              <a:spcBef>
                <a:spcPct val="0"/>
              </a:spcBef>
              <a:spcAft>
                <a:spcPct val="0"/>
              </a:spcAft>
              <a:defRPr sz="2400" b="1">
                <a:solidFill>
                  <a:srgbClr val="FFFFFF"/>
                </a:solidFill>
                <a:latin typeface="Arial" charset="0"/>
              </a:defRPr>
            </a:lvl8pPr>
            <a:lvl9pPr marL="1828800" algn="l" rtl="0" eaLnBrk="0" fontAlgn="base" hangingPunct="0">
              <a:lnSpc>
                <a:spcPct val="95000"/>
              </a:lnSpc>
              <a:spcBef>
                <a:spcPct val="0"/>
              </a:spcBef>
              <a:spcAft>
                <a:spcPct val="0"/>
              </a:spcAft>
              <a:defRPr sz="2400" b="1">
                <a:solidFill>
                  <a:srgbClr val="FFFFFF"/>
                </a:solidFill>
                <a:latin typeface="Arial" charset="0"/>
              </a:defRPr>
            </a:lvl9pPr>
          </a:lstStyle>
          <a:p>
            <a:pPr lvl="0" defTabSz="914400">
              <a:defRPr/>
            </a:pPr>
            <a:r>
              <a:rPr lang="en-US" sz="2800" dirty="0">
                <a:solidFill>
                  <a:srgbClr val="000000"/>
                </a:solidFill>
                <a:latin typeface="Arial"/>
              </a:rPr>
              <a:t>SECTION B (cont’d)</a:t>
            </a:r>
            <a:endParaRPr lang="en-US" sz="2800" kern="0" dirty="0">
              <a:solidFill>
                <a:srgbClr val="000000"/>
              </a:solidFill>
              <a:latin typeface="Arial"/>
            </a:endParaRPr>
          </a:p>
        </p:txBody>
      </p:sp>
      <p:pic>
        <p:nvPicPr>
          <p:cNvPr id="3" name="Picture 2">
            <a:extLst>
              <a:ext uri="{FF2B5EF4-FFF2-40B4-BE49-F238E27FC236}">
                <a16:creationId xmlns:a16="http://schemas.microsoft.com/office/drawing/2014/main" id="{D7988754-D6FC-4A53-BF26-E4732489B5E6}"/>
              </a:ext>
            </a:extLst>
          </p:cNvPr>
          <p:cNvPicPr>
            <a:picLocks noChangeAspect="1"/>
          </p:cNvPicPr>
          <p:nvPr/>
        </p:nvPicPr>
        <p:blipFill>
          <a:blip r:embed="rId7"/>
          <a:stretch>
            <a:fillRect/>
          </a:stretch>
        </p:blipFill>
        <p:spPr>
          <a:xfrm>
            <a:off x="273471" y="3959689"/>
            <a:ext cx="2602194" cy="2602194"/>
          </a:xfrm>
          <a:prstGeom prst="rect">
            <a:avLst/>
          </a:prstGeom>
        </p:spPr>
      </p:pic>
      <p:pic>
        <p:nvPicPr>
          <p:cNvPr id="11268" name="Picture 4">
            <a:extLst>
              <a:ext uri="{FF2B5EF4-FFF2-40B4-BE49-F238E27FC236}">
                <a16:creationId xmlns:a16="http://schemas.microsoft.com/office/drawing/2014/main" id="{CB6BD422-93FC-47D4-BBAB-411CF53B1D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104" y="1225530"/>
            <a:ext cx="2670561" cy="26705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0DB3F28-2C45-4F51-9DAC-1AD23C0D1011}"/>
              </a:ext>
            </a:extLst>
          </p:cNvPr>
          <p:cNvSpPr/>
          <p:nvPr/>
        </p:nvSpPr>
        <p:spPr>
          <a:xfrm>
            <a:off x="3030296" y="1083460"/>
            <a:ext cx="5840233" cy="5478423"/>
          </a:xfrm>
          <a:prstGeom prst="rect">
            <a:avLst/>
          </a:prstGeom>
        </p:spPr>
        <p:txBody>
          <a:bodyPr wrap="square">
            <a:spAutoFit/>
          </a:bodyPr>
          <a:lstStyle/>
          <a:p>
            <a:r>
              <a:rPr lang="en-US" sz="1400" b="1" u="sng" dirty="0">
                <a:solidFill>
                  <a:srgbClr val="000000"/>
                </a:solidFill>
              </a:rPr>
              <a:t>CTSD &amp; CTDD Series</a:t>
            </a:r>
          </a:p>
          <a:p>
            <a:r>
              <a:rPr lang="en-US" sz="1400" dirty="0">
                <a:solidFill>
                  <a:srgbClr val="000000"/>
                </a:solidFill>
              </a:rPr>
              <a:t>The “CTSD” and “CTDD ” series are single door and double door hinged cover transformer wall mount enclosures and are rated Type 3R.  The single door is secured to the tub utilizing lift off hinges and a ¼ turn latch. The double doors are secured to the tub utilizing lift off hinges and a 3-point ¼ turn T handle.  The top has a drip shield installed to maintain the 3R rating.</a:t>
            </a:r>
          </a:p>
          <a:p>
            <a:endParaRPr lang="en-US" sz="1400" dirty="0">
              <a:solidFill>
                <a:srgbClr val="000000"/>
              </a:solidFill>
            </a:endParaRPr>
          </a:p>
          <a:p>
            <a:r>
              <a:rPr lang="en-US" sz="1400" u="sng" dirty="0">
                <a:solidFill>
                  <a:srgbClr val="000000"/>
                </a:solidFill>
              </a:rPr>
              <a:t>Applications</a:t>
            </a:r>
          </a:p>
          <a:p>
            <a:r>
              <a:rPr lang="en-US" sz="1400" dirty="0"/>
              <a:t>Designed  for use as a housing for current and voltage transformers, recorders, meters, junction boxes, service boxes, relay and terminal instrumentation.</a:t>
            </a:r>
          </a:p>
          <a:p>
            <a:endParaRPr lang="en-US" sz="1400" dirty="0"/>
          </a:p>
          <a:p>
            <a:r>
              <a:rPr lang="en-US" sz="1400" u="sng" dirty="0"/>
              <a:t>Specifications</a:t>
            </a:r>
          </a:p>
          <a:p>
            <a:pPr marL="285750" lvl="0" indent="-285750">
              <a:buFont typeface="Arial" panose="020B0604020202020204" pitchFamily="34" charset="0"/>
              <a:buChar char="•"/>
            </a:pPr>
            <a:r>
              <a:rPr lang="en-US" sz="1400" dirty="0"/>
              <a:t>Single doors are offered in sizes from 24”x30”x10” up to 36”x30”x12”.</a:t>
            </a:r>
          </a:p>
          <a:p>
            <a:pPr marL="285750" indent="-285750">
              <a:buFont typeface="Arial" panose="020B0604020202020204" pitchFamily="34" charset="0"/>
              <a:buChar char="•"/>
            </a:pPr>
            <a:r>
              <a:rPr lang="en-US" sz="1400" dirty="0"/>
              <a:t>Double doors are offered in sizes from 18”x12”x10” up to 48”x48”x16”.</a:t>
            </a:r>
          </a:p>
          <a:p>
            <a:pPr marL="285750" lvl="0" indent="-285750">
              <a:buFont typeface="Arial" panose="020B0604020202020204" pitchFamily="34" charset="0"/>
              <a:buChar char="•"/>
            </a:pPr>
            <a:r>
              <a:rPr lang="en-US" sz="1400" dirty="0"/>
              <a:t>Manufactured from carbon steel painted ANSI 61 gray texture</a:t>
            </a:r>
          </a:p>
          <a:p>
            <a:pPr marL="285750" indent="-285750">
              <a:buFont typeface="Arial" panose="020B0604020202020204" pitchFamily="34" charset="0"/>
              <a:buChar char="•"/>
            </a:pPr>
            <a:r>
              <a:rPr lang="en-US" sz="1400" dirty="0"/>
              <a:t>Internal mounting holes provided</a:t>
            </a:r>
          </a:p>
          <a:p>
            <a:pPr marL="285750" indent="-285750">
              <a:buFont typeface="Arial" panose="020B0604020202020204" pitchFamily="34" charset="0"/>
              <a:buChar char="•"/>
            </a:pPr>
            <a:r>
              <a:rPr lang="en-US" sz="1400" dirty="0"/>
              <a:t>Fold-away hasp for a padlock or meter seal</a:t>
            </a:r>
          </a:p>
          <a:p>
            <a:pPr marL="285750" indent="-285750">
              <a:buFont typeface="Arial" panose="020B0604020202020204" pitchFamily="34" charset="0"/>
              <a:buChar char="•"/>
            </a:pPr>
            <a:r>
              <a:rPr lang="en-US" sz="1400" dirty="0"/>
              <a:t>Studs supplied for optional wood back panel</a:t>
            </a:r>
          </a:p>
          <a:p>
            <a:endParaRPr lang="en-US" sz="1400" dirty="0"/>
          </a:p>
          <a:p>
            <a:r>
              <a:rPr lang="en-US" sz="1400" u="sng" dirty="0"/>
              <a:t>Back Panel</a:t>
            </a:r>
          </a:p>
          <a:p>
            <a:pPr marL="285750" indent="-285750">
              <a:buFont typeface="Arial" panose="020B0604020202020204" pitchFamily="34" charset="0"/>
              <a:buChar char="•"/>
            </a:pPr>
            <a:r>
              <a:rPr lang="en-US" sz="1400" dirty="0"/>
              <a:t>WBP style panel</a:t>
            </a:r>
          </a:p>
        </p:txBody>
      </p:sp>
    </p:spTree>
    <p:extLst>
      <p:ext uri="{BB962C8B-B14F-4D97-AF65-F5344CB8AC3E}">
        <p14:creationId xmlns:p14="http://schemas.microsoft.com/office/powerpoint/2010/main" val="2505410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960D33-DC07-4DB1-85F5-AFA11D038C41}"/>
              </a:ext>
            </a:extLst>
          </p:cNvPr>
          <p:cNvSpPr txBox="1">
            <a:spLocks/>
          </p:cNvSpPr>
          <p:nvPr/>
        </p:nvSpPr>
        <p:spPr bwMode="gray">
          <a:xfrm>
            <a:off x="82858" y="108035"/>
            <a:ext cx="8143004" cy="600075"/>
          </a:xfrm>
          <a:prstGeom prst="rect">
            <a:avLst/>
          </a:prstGeom>
          <a:noFill/>
          <a:ln w="9525">
            <a:noFill/>
            <a:miter lim="800000"/>
            <a:headEnd/>
            <a:tailEnd/>
          </a:ln>
        </p:spPr>
        <p:txBody>
          <a:bodyPr vert="horz" wrap="square" lIns="0" tIns="45720" rIns="0" bIns="0" numCol="1" anchor="ctr" anchorCtr="0" compatLnSpc="1">
            <a:prstTxWarp prst="textNoShape">
              <a:avLst/>
            </a:prstTxWarp>
            <a:noAutofit/>
          </a:bodyPr>
          <a:lstStyle>
            <a:lvl1pPr algn="l" rtl="0" eaLnBrk="0" fontAlgn="base" hangingPunct="0">
              <a:lnSpc>
                <a:spcPct val="95000"/>
              </a:lnSpc>
              <a:spcBef>
                <a:spcPct val="0"/>
              </a:spcBef>
              <a:spcAft>
                <a:spcPct val="0"/>
              </a:spcAft>
              <a:defRPr sz="2400" b="1">
                <a:solidFill>
                  <a:srgbClr val="FFFFFF"/>
                </a:solidFill>
                <a:latin typeface="Century Gothic" panose="020B0502020202020204" pitchFamily="34" charset="0"/>
                <a:ea typeface="+mj-ea"/>
                <a:cs typeface="+mj-cs"/>
              </a:defRPr>
            </a:lvl1pPr>
            <a:lvl2pPr algn="l" rtl="0" eaLnBrk="0" fontAlgn="base" hangingPunct="0">
              <a:lnSpc>
                <a:spcPct val="95000"/>
              </a:lnSpc>
              <a:spcBef>
                <a:spcPct val="0"/>
              </a:spcBef>
              <a:spcAft>
                <a:spcPct val="0"/>
              </a:spcAft>
              <a:defRPr sz="2800" b="1">
                <a:solidFill>
                  <a:srgbClr val="FFFFFF"/>
                </a:solidFill>
                <a:latin typeface="Arial" charset="0"/>
              </a:defRPr>
            </a:lvl2pPr>
            <a:lvl3pPr algn="l" rtl="0" eaLnBrk="0" fontAlgn="base" hangingPunct="0">
              <a:lnSpc>
                <a:spcPct val="95000"/>
              </a:lnSpc>
              <a:spcBef>
                <a:spcPct val="0"/>
              </a:spcBef>
              <a:spcAft>
                <a:spcPct val="0"/>
              </a:spcAft>
              <a:defRPr sz="2800" b="1">
                <a:solidFill>
                  <a:srgbClr val="FFFFFF"/>
                </a:solidFill>
                <a:latin typeface="Arial" charset="0"/>
              </a:defRPr>
            </a:lvl3pPr>
            <a:lvl4pPr algn="l" rtl="0" eaLnBrk="0" fontAlgn="base" hangingPunct="0">
              <a:lnSpc>
                <a:spcPct val="95000"/>
              </a:lnSpc>
              <a:spcBef>
                <a:spcPct val="0"/>
              </a:spcBef>
              <a:spcAft>
                <a:spcPct val="0"/>
              </a:spcAft>
              <a:defRPr sz="2800" b="1">
                <a:solidFill>
                  <a:srgbClr val="FFFFFF"/>
                </a:solidFill>
                <a:latin typeface="Arial" charset="0"/>
              </a:defRPr>
            </a:lvl4pPr>
            <a:lvl5pPr algn="l" rtl="0" eaLnBrk="0" fontAlgn="base" hangingPunct="0">
              <a:lnSpc>
                <a:spcPct val="95000"/>
              </a:lnSpc>
              <a:spcBef>
                <a:spcPct val="0"/>
              </a:spcBef>
              <a:spcAft>
                <a:spcPct val="0"/>
              </a:spcAft>
              <a:defRPr sz="2800" b="1">
                <a:solidFill>
                  <a:srgbClr val="FFFFFF"/>
                </a:solidFill>
                <a:latin typeface="Arial" charset="0"/>
              </a:defRPr>
            </a:lvl5pPr>
            <a:lvl6pPr marL="457200" algn="l" rtl="0" eaLnBrk="0" fontAlgn="base" hangingPunct="0">
              <a:lnSpc>
                <a:spcPct val="95000"/>
              </a:lnSpc>
              <a:spcBef>
                <a:spcPct val="0"/>
              </a:spcBef>
              <a:spcAft>
                <a:spcPct val="0"/>
              </a:spcAft>
              <a:defRPr sz="2400" b="1">
                <a:solidFill>
                  <a:srgbClr val="FFFFFF"/>
                </a:solidFill>
                <a:latin typeface="Arial" charset="0"/>
              </a:defRPr>
            </a:lvl6pPr>
            <a:lvl7pPr marL="914400" algn="l" rtl="0" eaLnBrk="0" fontAlgn="base" hangingPunct="0">
              <a:lnSpc>
                <a:spcPct val="95000"/>
              </a:lnSpc>
              <a:spcBef>
                <a:spcPct val="0"/>
              </a:spcBef>
              <a:spcAft>
                <a:spcPct val="0"/>
              </a:spcAft>
              <a:defRPr sz="2400" b="1">
                <a:solidFill>
                  <a:srgbClr val="FFFFFF"/>
                </a:solidFill>
                <a:latin typeface="Arial" charset="0"/>
              </a:defRPr>
            </a:lvl7pPr>
            <a:lvl8pPr marL="1371600" algn="l" rtl="0" eaLnBrk="0" fontAlgn="base" hangingPunct="0">
              <a:lnSpc>
                <a:spcPct val="95000"/>
              </a:lnSpc>
              <a:spcBef>
                <a:spcPct val="0"/>
              </a:spcBef>
              <a:spcAft>
                <a:spcPct val="0"/>
              </a:spcAft>
              <a:defRPr sz="2400" b="1">
                <a:solidFill>
                  <a:srgbClr val="FFFFFF"/>
                </a:solidFill>
                <a:latin typeface="Arial" charset="0"/>
              </a:defRPr>
            </a:lvl8pPr>
            <a:lvl9pPr marL="1828800" algn="l" rtl="0" eaLnBrk="0" fontAlgn="base" hangingPunct="0">
              <a:lnSpc>
                <a:spcPct val="95000"/>
              </a:lnSpc>
              <a:spcBef>
                <a:spcPct val="0"/>
              </a:spcBef>
              <a:spcAft>
                <a:spcPct val="0"/>
              </a:spcAft>
              <a:defRPr sz="2400" b="1">
                <a:solidFill>
                  <a:srgbClr val="FFFFFF"/>
                </a:solidFill>
                <a:latin typeface="Arial" charset="0"/>
              </a:defRPr>
            </a:lvl9pPr>
          </a:lstStyle>
          <a:p>
            <a:pPr lvl="0" defTabSz="914400">
              <a:defRPr/>
            </a:pPr>
            <a:r>
              <a:rPr lang="en-US" sz="2800" dirty="0">
                <a:solidFill>
                  <a:srgbClr val="000000"/>
                </a:solidFill>
                <a:latin typeface="Arial"/>
              </a:rPr>
              <a:t>SECTION H - Wireways and Fittings</a:t>
            </a:r>
            <a:endParaRPr lang="en-US" sz="2800" kern="0" dirty="0">
              <a:solidFill>
                <a:srgbClr val="000000"/>
              </a:solidFill>
              <a:latin typeface="Arial"/>
            </a:endParaRPr>
          </a:p>
        </p:txBody>
      </p:sp>
      <p:sp>
        <p:nvSpPr>
          <p:cNvPr id="5" name="Rectangle 4">
            <a:extLst>
              <a:ext uri="{FF2B5EF4-FFF2-40B4-BE49-F238E27FC236}">
                <a16:creationId xmlns:a16="http://schemas.microsoft.com/office/drawing/2014/main" id="{C94DC5F2-5796-40F0-A3E7-06EBB349903A}"/>
              </a:ext>
            </a:extLst>
          </p:cNvPr>
          <p:cNvSpPr/>
          <p:nvPr/>
        </p:nvSpPr>
        <p:spPr>
          <a:xfrm>
            <a:off x="3685502" y="1153798"/>
            <a:ext cx="5289010" cy="4832092"/>
          </a:xfrm>
          <a:prstGeom prst="rect">
            <a:avLst/>
          </a:prstGeom>
        </p:spPr>
        <p:txBody>
          <a:bodyPr wrap="square">
            <a:spAutoFit/>
          </a:bodyPr>
          <a:lstStyle/>
          <a:p>
            <a:r>
              <a:rPr lang="en-US" sz="1400" b="1" u="sng" dirty="0">
                <a:solidFill>
                  <a:srgbClr val="000000"/>
                </a:solidFill>
              </a:rPr>
              <a:t>HS &amp; S Series</a:t>
            </a:r>
            <a:r>
              <a:rPr lang="en-US" sz="1400" b="1" dirty="0">
                <a:solidFill>
                  <a:srgbClr val="000000"/>
                </a:solidFill>
              </a:rPr>
              <a:t> (hinged screw cover &amp; screw cover wireways)</a:t>
            </a:r>
            <a:endParaRPr lang="en-US" sz="1400" b="1" u="sng" dirty="0">
              <a:solidFill>
                <a:srgbClr val="000000"/>
              </a:solidFill>
            </a:endParaRPr>
          </a:p>
          <a:p>
            <a:r>
              <a:rPr lang="en-US" sz="1400" dirty="0">
                <a:solidFill>
                  <a:srgbClr val="000000"/>
                </a:solidFill>
              </a:rPr>
              <a:t>The “S” series is a Type 1 wireway where a flat lid is secured with screws. The “HS” series is a Type 1 wireway where a hinged lid is secured with screws. A wireway has open ends and is either connected to another wireway or various fittings that that allow you to run wire around obstacles.  This style of wireway will allow you lay in your wire when the lid is removed instead of having to feed it through the ends.</a:t>
            </a:r>
          </a:p>
          <a:p>
            <a:endParaRPr lang="en-US" sz="1400" dirty="0">
              <a:solidFill>
                <a:srgbClr val="000000"/>
              </a:solidFill>
            </a:endParaRPr>
          </a:p>
          <a:p>
            <a:r>
              <a:rPr lang="en-US" sz="1400" u="sng" dirty="0">
                <a:solidFill>
                  <a:srgbClr val="000000"/>
                </a:solidFill>
              </a:rPr>
              <a:t>Applications</a:t>
            </a:r>
          </a:p>
          <a:p>
            <a:r>
              <a:rPr lang="en-US" sz="1400" dirty="0"/>
              <a:t>Designed to protect electrical wiring in applications where dirt, dust, oil and water are not serious problems.</a:t>
            </a:r>
          </a:p>
          <a:p>
            <a:endParaRPr lang="en-US" sz="1400" dirty="0"/>
          </a:p>
          <a:p>
            <a:r>
              <a:rPr lang="en-US" sz="1400" u="sng" dirty="0"/>
              <a:t>Specifications</a:t>
            </a:r>
          </a:p>
          <a:p>
            <a:pPr marL="285750" lvl="0" indent="-285750">
              <a:buFont typeface="Arial" panose="020B0604020202020204" pitchFamily="34" charset="0"/>
              <a:buChar char="•"/>
            </a:pPr>
            <a:r>
              <a:rPr lang="en-US" sz="1400" dirty="0"/>
              <a:t>Offered in sizes from 2.5”x2.5”x12” up to 12”x12”x120”.</a:t>
            </a:r>
          </a:p>
          <a:p>
            <a:pPr marL="285750" indent="-285750">
              <a:buFont typeface="Arial" panose="020B0604020202020204" pitchFamily="34" charset="0"/>
              <a:buChar char="•"/>
            </a:pPr>
            <a:r>
              <a:rPr lang="en-US" sz="1400" dirty="0"/>
              <a:t>Manufactured in both galvanized steel and carbon steel painted ANSI 61 gray texture</a:t>
            </a:r>
          </a:p>
          <a:p>
            <a:pPr marL="285750" indent="-285750">
              <a:buFont typeface="Arial" panose="020B0604020202020204" pitchFamily="34" charset="0"/>
              <a:buChar char="•"/>
            </a:pPr>
            <a:r>
              <a:rPr lang="en-US" sz="1400" dirty="0"/>
              <a:t>Offered both with and without concentric knockouts on the side walls</a:t>
            </a:r>
          </a:p>
          <a:p>
            <a:pPr marL="285750" indent="-285750">
              <a:buFont typeface="Arial" panose="020B0604020202020204" pitchFamily="34" charset="0"/>
              <a:buChar char="•"/>
            </a:pPr>
            <a:endParaRPr lang="en-US" sz="1400" dirty="0"/>
          </a:p>
          <a:p>
            <a:r>
              <a:rPr lang="en-US" sz="1400" u="sng" dirty="0"/>
              <a:t>Back Panel</a:t>
            </a:r>
          </a:p>
          <a:p>
            <a:pPr marL="285750" indent="-285750">
              <a:buFont typeface="Arial" panose="020B0604020202020204" pitchFamily="34" charset="0"/>
              <a:buChar char="•"/>
            </a:pPr>
            <a:r>
              <a:rPr lang="en-US" sz="1400" dirty="0"/>
              <a:t>N/A</a:t>
            </a:r>
          </a:p>
        </p:txBody>
      </p:sp>
      <p:pic>
        <p:nvPicPr>
          <p:cNvPr id="8" name="Picture 7">
            <a:extLst>
              <a:ext uri="{FF2B5EF4-FFF2-40B4-BE49-F238E27FC236}">
                <a16:creationId xmlns:a16="http://schemas.microsoft.com/office/drawing/2014/main" id="{B105B19B-6E43-49F7-B373-7543F7F6FA04}"/>
              </a:ext>
            </a:extLst>
          </p:cNvPr>
          <p:cNvPicPr>
            <a:picLocks noChangeAspect="1"/>
          </p:cNvPicPr>
          <p:nvPr/>
        </p:nvPicPr>
        <p:blipFill rotWithShape="1">
          <a:blip r:embed="rId2"/>
          <a:srcRect t="22851" b="22404"/>
          <a:stretch/>
        </p:blipFill>
        <p:spPr>
          <a:xfrm>
            <a:off x="0" y="1705708"/>
            <a:ext cx="3581519" cy="1960684"/>
          </a:xfrm>
          <a:prstGeom prst="rect">
            <a:avLst/>
          </a:prstGeom>
        </p:spPr>
      </p:pic>
      <p:pic>
        <p:nvPicPr>
          <p:cNvPr id="9" name="Picture 2">
            <a:extLst>
              <a:ext uri="{FF2B5EF4-FFF2-40B4-BE49-F238E27FC236}">
                <a16:creationId xmlns:a16="http://schemas.microsoft.com/office/drawing/2014/main" id="{C614C3DD-1197-4610-B651-B61710C007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841" b="17315"/>
          <a:stretch/>
        </p:blipFill>
        <p:spPr bwMode="auto">
          <a:xfrm>
            <a:off x="82858" y="4046030"/>
            <a:ext cx="3498661" cy="2093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189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960D33-DC07-4DB1-85F5-AFA11D038C41}"/>
              </a:ext>
            </a:extLst>
          </p:cNvPr>
          <p:cNvSpPr txBox="1">
            <a:spLocks/>
          </p:cNvSpPr>
          <p:nvPr/>
        </p:nvSpPr>
        <p:spPr bwMode="gray">
          <a:xfrm>
            <a:off x="82858" y="108035"/>
            <a:ext cx="8143004" cy="600075"/>
          </a:xfrm>
          <a:prstGeom prst="rect">
            <a:avLst/>
          </a:prstGeom>
          <a:noFill/>
          <a:ln w="9525">
            <a:noFill/>
            <a:miter lim="800000"/>
            <a:headEnd/>
            <a:tailEnd/>
          </a:ln>
        </p:spPr>
        <p:txBody>
          <a:bodyPr vert="horz" wrap="square" lIns="0" tIns="45720" rIns="0" bIns="0" numCol="1" anchor="ctr" anchorCtr="0" compatLnSpc="1">
            <a:prstTxWarp prst="textNoShape">
              <a:avLst/>
            </a:prstTxWarp>
            <a:noAutofit/>
          </a:bodyPr>
          <a:lstStyle>
            <a:lvl1pPr algn="l" rtl="0" eaLnBrk="0" fontAlgn="base" hangingPunct="0">
              <a:lnSpc>
                <a:spcPct val="95000"/>
              </a:lnSpc>
              <a:spcBef>
                <a:spcPct val="0"/>
              </a:spcBef>
              <a:spcAft>
                <a:spcPct val="0"/>
              </a:spcAft>
              <a:defRPr sz="2400" b="1">
                <a:solidFill>
                  <a:srgbClr val="FFFFFF"/>
                </a:solidFill>
                <a:latin typeface="Century Gothic" panose="020B0502020202020204" pitchFamily="34" charset="0"/>
                <a:ea typeface="+mj-ea"/>
                <a:cs typeface="+mj-cs"/>
              </a:defRPr>
            </a:lvl1pPr>
            <a:lvl2pPr algn="l" rtl="0" eaLnBrk="0" fontAlgn="base" hangingPunct="0">
              <a:lnSpc>
                <a:spcPct val="95000"/>
              </a:lnSpc>
              <a:spcBef>
                <a:spcPct val="0"/>
              </a:spcBef>
              <a:spcAft>
                <a:spcPct val="0"/>
              </a:spcAft>
              <a:defRPr sz="2800" b="1">
                <a:solidFill>
                  <a:srgbClr val="FFFFFF"/>
                </a:solidFill>
                <a:latin typeface="Arial" charset="0"/>
              </a:defRPr>
            </a:lvl2pPr>
            <a:lvl3pPr algn="l" rtl="0" eaLnBrk="0" fontAlgn="base" hangingPunct="0">
              <a:lnSpc>
                <a:spcPct val="95000"/>
              </a:lnSpc>
              <a:spcBef>
                <a:spcPct val="0"/>
              </a:spcBef>
              <a:spcAft>
                <a:spcPct val="0"/>
              </a:spcAft>
              <a:defRPr sz="2800" b="1">
                <a:solidFill>
                  <a:srgbClr val="FFFFFF"/>
                </a:solidFill>
                <a:latin typeface="Arial" charset="0"/>
              </a:defRPr>
            </a:lvl3pPr>
            <a:lvl4pPr algn="l" rtl="0" eaLnBrk="0" fontAlgn="base" hangingPunct="0">
              <a:lnSpc>
                <a:spcPct val="95000"/>
              </a:lnSpc>
              <a:spcBef>
                <a:spcPct val="0"/>
              </a:spcBef>
              <a:spcAft>
                <a:spcPct val="0"/>
              </a:spcAft>
              <a:defRPr sz="2800" b="1">
                <a:solidFill>
                  <a:srgbClr val="FFFFFF"/>
                </a:solidFill>
                <a:latin typeface="Arial" charset="0"/>
              </a:defRPr>
            </a:lvl4pPr>
            <a:lvl5pPr algn="l" rtl="0" eaLnBrk="0" fontAlgn="base" hangingPunct="0">
              <a:lnSpc>
                <a:spcPct val="95000"/>
              </a:lnSpc>
              <a:spcBef>
                <a:spcPct val="0"/>
              </a:spcBef>
              <a:spcAft>
                <a:spcPct val="0"/>
              </a:spcAft>
              <a:defRPr sz="2800" b="1">
                <a:solidFill>
                  <a:srgbClr val="FFFFFF"/>
                </a:solidFill>
                <a:latin typeface="Arial" charset="0"/>
              </a:defRPr>
            </a:lvl5pPr>
            <a:lvl6pPr marL="457200" algn="l" rtl="0" eaLnBrk="0" fontAlgn="base" hangingPunct="0">
              <a:lnSpc>
                <a:spcPct val="95000"/>
              </a:lnSpc>
              <a:spcBef>
                <a:spcPct val="0"/>
              </a:spcBef>
              <a:spcAft>
                <a:spcPct val="0"/>
              </a:spcAft>
              <a:defRPr sz="2400" b="1">
                <a:solidFill>
                  <a:srgbClr val="FFFFFF"/>
                </a:solidFill>
                <a:latin typeface="Arial" charset="0"/>
              </a:defRPr>
            </a:lvl6pPr>
            <a:lvl7pPr marL="914400" algn="l" rtl="0" eaLnBrk="0" fontAlgn="base" hangingPunct="0">
              <a:lnSpc>
                <a:spcPct val="95000"/>
              </a:lnSpc>
              <a:spcBef>
                <a:spcPct val="0"/>
              </a:spcBef>
              <a:spcAft>
                <a:spcPct val="0"/>
              </a:spcAft>
              <a:defRPr sz="2400" b="1">
                <a:solidFill>
                  <a:srgbClr val="FFFFFF"/>
                </a:solidFill>
                <a:latin typeface="Arial" charset="0"/>
              </a:defRPr>
            </a:lvl7pPr>
            <a:lvl8pPr marL="1371600" algn="l" rtl="0" eaLnBrk="0" fontAlgn="base" hangingPunct="0">
              <a:lnSpc>
                <a:spcPct val="95000"/>
              </a:lnSpc>
              <a:spcBef>
                <a:spcPct val="0"/>
              </a:spcBef>
              <a:spcAft>
                <a:spcPct val="0"/>
              </a:spcAft>
              <a:defRPr sz="2400" b="1">
                <a:solidFill>
                  <a:srgbClr val="FFFFFF"/>
                </a:solidFill>
                <a:latin typeface="Arial" charset="0"/>
              </a:defRPr>
            </a:lvl8pPr>
            <a:lvl9pPr marL="1828800" algn="l" rtl="0" eaLnBrk="0" fontAlgn="base" hangingPunct="0">
              <a:lnSpc>
                <a:spcPct val="95000"/>
              </a:lnSpc>
              <a:spcBef>
                <a:spcPct val="0"/>
              </a:spcBef>
              <a:spcAft>
                <a:spcPct val="0"/>
              </a:spcAft>
              <a:defRPr sz="2400" b="1">
                <a:solidFill>
                  <a:srgbClr val="FFFFFF"/>
                </a:solidFill>
                <a:latin typeface="Arial" charset="0"/>
              </a:defRPr>
            </a:lvl9pPr>
          </a:lstStyle>
          <a:p>
            <a:pPr lvl="0" defTabSz="914400">
              <a:defRPr/>
            </a:pPr>
            <a:r>
              <a:rPr lang="en-US" sz="2800" dirty="0">
                <a:solidFill>
                  <a:srgbClr val="000000"/>
                </a:solidFill>
                <a:latin typeface="Arial"/>
              </a:rPr>
              <a:t>SECTION H (cont’d)</a:t>
            </a:r>
            <a:endParaRPr lang="en-US" sz="2800" kern="0" dirty="0">
              <a:solidFill>
                <a:srgbClr val="000000"/>
              </a:solidFill>
              <a:latin typeface="Arial"/>
            </a:endParaRPr>
          </a:p>
        </p:txBody>
      </p:sp>
      <p:sp>
        <p:nvSpPr>
          <p:cNvPr id="5" name="Rectangle 4">
            <a:extLst>
              <a:ext uri="{FF2B5EF4-FFF2-40B4-BE49-F238E27FC236}">
                <a16:creationId xmlns:a16="http://schemas.microsoft.com/office/drawing/2014/main" id="{C94DC5F2-5796-40F0-A3E7-06EBB349903A}"/>
              </a:ext>
            </a:extLst>
          </p:cNvPr>
          <p:cNvSpPr/>
          <p:nvPr/>
        </p:nvSpPr>
        <p:spPr>
          <a:xfrm>
            <a:off x="4141177" y="1083459"/>
            <a:ext cx="4729352" cy="4616648"/>
          </a:xfrm>
          <a:prstGeom prst="rect">
            <a:avLst/>
          </a:prstGeom>
        </p:spPr>
        <p:txBody>
          <a:bodyPr wrap="square">
            <a:spAutoFit/>
          </a:bodyPr>
          <a:lstStyle/>
          <a:p>
            <a:r>
              <a:rPr lang="en-US" sz="1400" b="1" u="sng" dirty="0">
                <a:solidFill>
                  <a:srgbClr val="000000"/>
                </a:solidFill>
              </a:rPr>
              <a:t>RSCG Series</a:t>
            </a:r>
            <a:r>
              <a:rPr lang="en-US" sz="1400" b="1" dirty="0">
                <a:solidFill>
                  <a:srgbClr val="000000"/>
                </a:solidFill>
              </a:rPr>
              <a:t> (raintight screw cover gutter)</a:t>
            </a:r>
            <a:endParaRPr lang="en-US" sz="1400" b="1" u="sng" dirty="0">
              <a:solidFill>
                <a:srgbClr val="000000"/>
              </a:solidFill>
            </a:endParaRPr>
          </a:p>
          <a:p>
            <a:r>
              <a:rPr lang="en-US" sz="1400" dirty="0">
                <a:solidFill>
                  <a:srgbClr val="000000"/>
                </a:solidFill>
              </a:rPr>
              <a:t>The “RSCG” trough series is a Wiegmann enclosure that is rated Nema Type 3R and 1 where the slip on reversible lid is secured to the tub utilizing screws and does not have a hinged side.  The top has a drip shield installed to maintain the 3R rating.</a:t>
            </a:r>
          </a:p>
          <a:p>
            <a:endParaRPr lang="en-US" sz="1400" dirty="0">
              <a:solidFill>
                <a:srgbClr val="000000"/>
              </a:solidFill>
            </a:endParaRPr>
          </a:p>
          <a:p>
            <a:r>
              <a:rPr lang="en-US" sz="1400" u="sng" dirty="0">
                <a:solidFill>
                  <a:srgbClr val="000000"/>
                </a:solidFill>
              </a:rPr>
              <a:t>Applications</a:t>
            </a:r>
          </a:p>
          <a:p>
            <a:r>
              <a:rPr lang="en-US" sz="1400" dirty="0"/>
              <a:t>Designed to protect wiring in outdoor installations where a Type 3R rating is suitable.</a:t>
            </a:r>
          </a:p>
          <a:p>
            <a:endParaRPr lang="en-US" sz="1400" dirty="0"/>
          </a:p>
          <a:p>
            <a:r>
              <a:rPr lang="en-US" sz="1400" u="sng" dirty="0"/>
              <a:t>Specifications</a:t>
            </a:r>
          </a:p>
          <a:p>
            <a:pPr marL="285750" lvl="0" indent="-285750">
              <a:buFont typeface="Arial" panose="020B0604020202020204" pitchFamily="34" charset="0"/>
              <a:buChar char="•"/>
            </a:pPr>
            <a:r>
              <a:rPr lang="en-US" sz="1400" dirty="0"/>
              <a:t>Offered in sizes from 4”x4”x12” up to 12”x12”x120”.</a:t>
            </a:r>
          </a:p>
          <a:p>
            <a:pPr marL="285750" lvl="0" indent="-285750">
              <a:buFont typeface="Arial" panose="020B0604020202020204" pitchFamily="34" charset="0"/>
              <a:buChar char="•"/>
            </a:pPr>
            <a:r>
              <a:rPr lang="en-US" sz="1400" dirty="0"/>
              <a:t>Manufactured from carbon steel that is coated with ANSI 61 powder coat paint or from galvanized steel </a:t>
            </a:r>
          </a:p>
          <a:p>
            <a:pPr marL="285750" lvl="0" indent="-285750">
              <a:buFont typeface="Arial" panose="020B0604020202020204" pitchFamily="34" charset="0"/>
              <a:buChar char="•"/>
            </a:pPr>
            <a:r>
              <a:rPr lang="en-US" sz="1400" dirty="0"/>
              <a:t>Internal mounting holes are provided. </a:t>
            </a:r>
          </a:p>
          <a:p>
            <a:pPr marL="285750" lvl="0" indent="-285750">
              <a:buFont typeface="Arial" panose="020B0604020202020204" pitchFamily="34" charset="0"/>
              <a:buChar char="•"/>
            </a:pPr>
            <a:r>
              <a:rPr lang="en-US" sz="1400" dirty="0"/>
              <a:t>Offered both with and without concentric knockouts on the side walls</a:t>
            </a:r>
          </a:p>
          <a:p>
            <a:pPr marL="285750" indent="-285750">
              <a:buFont typeface="Arial" panose="020B0604020202020204" pitchFamily="34" charset="0"/>
              <a:buChar char="•"/>
            </a:pPr>
            <a:endParaRPr lang="en-US" sz="1400" dirty="0"/>
          </a:p>
          <a:p>
            <a:r>
              <a:rPr lang="en-US" sz="1400" u="sng" dirty="0"/>
              <a:t>Back Panel</a:t>
            </a:r>
          </a:p>
          <a:p>
            <a:pPr marL="285750" indent="-285750">
              <a:buFont typeface="Arial" panose="020B0604020202020204" pitchFamily="34" charset="0"/>
              <a:buChar char="•"/>
            </a:pPr>
            <a:r>
              <a:rPr lang="en-US" sz="1400" dirty="0"/>
              <a:t>N/A</a:t>
            </a:r>
          </a:p>
        </p:txBody>
      </p:sp>
      <p:pic>
        <p:nvPicPr>
          <p:cNvPr id="6" name="Picture 5">
            <a:extLst>
              <a:ext uri="{FF2B5EF4-FFF2-40B4-BE49-F238E27FC236}">
                <a16:creationId xmlns:a16="http://schemas.microsoft.com/office/drawing/2014/main" id="{E2273E79-594C-4760-803C-340B2912B201}"/>
              </a:ext>
            </a:extLst>
          </p:cNvPr>
          <p:cNvPicPr/>
          <p:nvPr/>
        </p:nvPicPr>
        <p:blipFill>
          <a:blip r:embed="rId2" cstate="print"/>
          <a:srcRect/>
          <a:stretch>
            <a:fillRect/>
          </a:stretch>
        </p:blipFill>
        <p:spPr bwMode="auto">
          <a:xfrm>
            <a:off x="82858" y="2681653"/>
            <a:ext cx="3848540" cy="2162909"/>
          </a:xfrm>
          <a:prstGeom prst="rect">
            <a:avLst/>
          </a:prstGeom>
          <a:noFill/>
          <a:ln w="9525">
            <a:noFill/>
            <a:miter lim="800000"/>
            <a:headEnd/>
            <a:tailEnd/>
          </a:ln>
        </p:spPr>
      </p:pic>
    </p:spTree>
    <p:extLst>
      <p:ext uri="{BB962C8B-B14F-4D97-AF65-F5344CB8AC3E}">
        <p14:creationId xmlns:p14="http://schemas.microsoft.com/office/powerpoint/2010/main" val="3813637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FE437F-7BFC-466E-BE2E-1F1EB4284F45}"/>
              </a:ext>
            </a:extLst>
          </p:cNvPr>
          <p:cNvPicPr>
            <a:picLocks noChangeAspect="1"/>
          </p:cNvPicPr>
          <p:nvPr/>
        </p:nvPicPr>
        <p:blipFill>
          <a:blip r:embed="rId2"/>
          <a:stretch>
            <a:fillRect/>
          </a:stretch>
        </p:blipFill>
        <p:spPr>
          <a:xfrm>
            <a:off x="1706621" y="1920767"/>
            <a:ext cx="5730758" cy="3802527"/>
          </a:xfrm>
          <a:prstGeom prst="rect">
            <a:avLst/>
          </a:prstGeom>
        </p:spPr>
      </p:pic>
    </p:spTree>
    <p:extLst>
      <p:ext uri="{BB962C8B-B14F-4D97-AF65-F5344CB8AC3E}">
        <p14:creationId xmlns:p14="http://schemas.microsoft.com/office/powerpoint/2010/main" val="2306214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88280D3-D7B6-41A2-AB7F-4D5686C1A40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5" imgW="471" imgH="470" progId="TCLayout.ActiveDocument.1">
                  <p:embed/>
                </p:oleObj>
              </mc:Choice>
              <mc:Fallback>
                <p:oleObj name="think-cell Slide" r:id="rId5" imgW="471" imgH="470" progId="TCLayout.ActiveDocument.1">
                  <p:embed/>
                  <p:pic>
                    <p:nvPicPr>
                      <p:cNvPr id="4" name="Object 3" hidden="1">
                        <a:extLst>
                          <a:ext uri="{FF2B5EF4-FFF2-40B4-BE49-F238E27FC236}">
                            <a16:creationId xmlns:a16="http://schemas.microsoft.com/office/drawing/2014/main" id="{488280D3-D7B6-41A2-AB7F-4D5686C1A40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396695-4B07-4B76-8AA5-6D784BE87D6C}"/>
              </a:ext>
            </a:extLst>
          </p:cNvPr>
          <p:cNvSpPr/>
          <p:nvPr>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Century Gothic" panose="020B0502020202020204" pitchFamily="34" charset="0"/>
            </a:endParaRPr>
          </a:p>
        </p:txBody>
      </p:sp>
      <p:sp>
        <p:nvSpPr>
          <p:cNvPr id="22" name="Title 1">
            <a:extLst>
              <a:ext uri="{FF2B5EF4-FFF2-40B4-BE49-F238E27FC236}">
                <a16:creationId xmlns:a16="http://schemas.microsoft.com/office/drawing/2014/main" id="{9ED0246F-B61D-453A-B935-AB1DDC7CA8DC}"/>
              </a:ext>
            </a:extLst>
          </p:cNvPr>
          <p:cNvSpPr txBox="1">
            <a:spLocks/>
          </p:cNvSpPr>
          <p:nvPr/>
        </p:nvSpPr>
        <p:spPr bwMode="gray">
          <a:xfrm>
            <a:off x="130984" y="108055"/>
            <a:ext cx="8143004" cy="600075"/>
          </a:xfrm>
          <a:prstGeom prst="rect">
            <a:avLst/>
          </a:prstGeom>
          <a:noFill/>
          <a:ln w="9525">
            <a:noFill/>
            <a:miter lim="800000"/>
            <a:headEnd/>
            <a:tailEnd/>
          </a:ln>
        </p:spPr>
        <p:txBody>
          <a:bodyPr vert="horz" wrap="square" lIns="0" tIns="45720" rIns="0" bIns="0" numCol="1" anchor="ctr" anchorCtr="0" compatLnSpc="1">
            <a:prstTxWarp prst="textNoShape">
              <a:avLst/>
            </a:prstTxWarp>
            <a:noAutofit/>
          </a:bodyPr>
          <a:lstStyle>
            <a:lvl1pPr algn="l" rtl="0" eaLnBrk="0" fontAlgn="base" hangingPunct="0">
              <a:lnSpc>
                <a:spcPct val="95000"/>
              </a:lnSpc>
              <a:spcBef>
                <a:spcPct val="0"/>
              </a:spcBef>
              <a:spcAft>
                <a:spcPct val="0"/>
              </a:spcAft>
              <a:defRPr sz="2400" b="1">
                <a:solidFill>
                  <a:srgbClr val="FFFFFF"/>
                </a:solidFill>
                <a:latin typeface="Century Gothic" panose="020B0502020202020204" pitchFamily="34" charset="0"/>
                <a:ea typeface="+mj-ea"/>
                <a:cs typeface="+mj-cs"/>
              </a:defRPr>
            </a:lvl1pPr>
            <a:lvl2pPr algn="l" rtl="0" eaLnBrk="0" fontAlgn="base" hangingPunct="0">
              <a:lnSpc>
                <a:spcPct val="95000"/>
              </a:lnSpc>
              <a:spcBef>
                <a:spcPct val="0"/>
              </a:spcBef>
              <a:spcAft>
                <a:spcPct val="0"/>
              </a:spcAft>
              <a:defRPr sz="2800" b="1">
                <a:solidFill>
                  <a:srgbClr val="FFFFFF"/>
                </a:solidFill>
                <a:latin typeface="Arial" charset="0"/>
              </a:defRPr>
            </a:lvl2pPr>
            <a:lvl3pPr algn="l" rtl="0" eaLnBrk="0" fontAlgn="base" hangingPunct="0">
              <a:lnSpc>
                <a:spcPct val="95000"/>
              </a:lnSpc>
              <a:spcBef>
                <a:spcPct val="0"/>
              </a:spcBef>
              <a:spcAft>
                <a:spcPct val="0"/>
              </a:spcAft>
              <a:defRPr sz="2800" b="1">
                <a:solidFill>
                  <a:srgbClr val="FFFFFF"/>
                </a:solidFill>
                <a:latin typeface="Arial" charset="0"/>
              </a:defRPr>
            </a:lvl3pPr>
            <a:lvl4pPr algn="l" rtl="0" eaLnBrk="0" fontAlgn="base" hangingPunct="0">
              <a:lnSpc>
                <a:spcPct val="95000"/>
              </a:lnSpc>
              <a:spcBef>
                <a:spcPct val="0"/>
              </a:spcBef>
              <a:spcAft>
                <a:spcPct val="0"/>
              </a:spcAft>
              <a:defRPr sz="2800" b="1">
                <a:solidFill>
                  <a:srgbClr val="FFFFFF"/>
                </a:solidFill>
                <a:latin typeface="Arial" charset="0"/>
              </a:defRPr>
            </a:lvl4pPr>
            <a:lvl5pPr algn="l" rtl="0" eaLnBrk="0" fontAlgn="base" hangingPunct="0">
              <a:lnSpc>
                <a:spcPct val="95000"/>
              </a:lnSpc>
              <a:spcBef>
                <a:spcPct val="0"/>
              </a:spcBef>
              <a:spcAft>
                <a:spcPct val="0"/>
              </a:spcAft>
              <a:defRPr sz="2800" b="1">
                <a:solidFill>
                  <a:srgbClr val="FFFFFF"/>
                </a:solidFill>
                <a:latin typeface="Arial" charset="0"/>
              </a:defRPr>
            </a:lvl5pPr>
            <a:lvl6pPr marL="457200" algn="l" rtl="0" eaLnBrk="0" fontAlgn="base" hangingPunct="0">
              <a:lnSpc>
                <a:spcPct val="95000"/>
              </a:lnSpc>
              <a:spcBef>
                <a:spcPct val="0"/>
              </a:spcBef>
              <a:spcAft>
                <a:spcPct val="0"/>
              </a:spcAft>
              <a:defRPr sz="2400" b="1">
                <a:solidFill>
                  <a:srgbClr val="FFFFFF"/>
                </a:solidFill>
                <a:latin typeface="Arial" charset="0"/>
              </a:defRPr>
            </a:lvl6pPr>
            <a:lvl7pPr marL="914400" algn="l" rtl="0" eaLnBrk="0" fontAlgn="base" hangingPunct="0">
              <a:lnSpc>
                <a:spcPct val="95000"/>
              </a:lnSpc>
              <a:spcBef>
                <a:spcPct val="0"/>
              </a:spcBef>
              <a:spcAft>
                <a:spcPct val="0"/>
              </a:spcAft>
              <a:defRPr sz="2400" b="1">
                <a:solidFill>
                  <a:srgbClr val="FFFFFF"/>
                </a:solidFill>
                <a:latin typeface="Arial" charset="0"/>
              </a:defRPr>
            </a:lvl7pPr>
            <a:lvl8pPr marL="1371600" algn="l" rtl="0" eaLnBrk="0" fontAlgn="base" hangingPunct="0">
              <a:lnSpc>
                <a:spcPct val="95000"/>
              </a:lnSpc>
              <a:spcBef>
                <a:spcPct val="0"/>
              </a:spcBef>
              <a:spcAft>
                <a:spcPct val="0"/>
              </a:spcAft>
              <a:defRPr sz="2400" b="1">
                <a:solidFill>
                  <a:srgbClr val="FFFFFF"/>
                </a:solidFill>
                <a:latin typeface="Arial" charset="0"/>
              </a:defRPr>
            </a:lvl8pPr>
            <a:lvl9pPr marL="1828800" algn="l" rtl="0" eaLnBrk="0" fontAlgn="base" hangingPunct="0">
              <a:lnSpc>
                <a:spcPct val="95000"/>
              </a:lnSpc>
              <a:spcBef>
                <a:spcPct val="0"/>
              </a:spcBef>
              <a:spcAft>
                <a:spcPct val="0"/>
              </a:spcAft>
              <a:defRPr sz="2400" b="1">
                <a:solidFill>
                  <a:srgbClr val="FFFFFF"/>
                </a:solidFill>
                <a:latin typeface="Arial" charset="0"/>
              </a:defRPr>
            </a:lvl9pPr>
          </a:lstStyle>
          <a:p>
            <a:pPr marL="0" marR="0" lvl="0" indent="0" algn="l" defTabSz="914400" rtl="0" eaLnBrk="0" fontAlgn="base" latinLnBrk="0" hangingPunct="0">
              <a:lnSpc>
                <a:spcPct val="95000"/>
              </a:lnSpc>
              <a:spcBef>
                <a:spcPct val="0"/>
              </a:spcBef>
              <a:spcAft>
                <a:spcPct val="0"/>
              </a:spcAft>
              <a:buClrTx/>
              <a:buSzTx/>
              <a:buFontTx/>
              <a:buNone/>
              <a:tabLst/>
              <a:defRPr/>
            </a:pPr>
            <a:r>
              <a:rPr lang="en-US" sz="2800" dirty="0">
                <a:solidFill>
                  <a:srgbClr val="000000"/>
                </a:solidFill>
                <a:latin typeface="Arial"/>
              </a:rPr>
              <a:t>Introduction</a:t>
            </a:r>
            <a:endParaRPr kumimoji="0" lang="en-US" sz="2800" b="1" i="0" u="none" strike="noStrike" kern="0" cap="none" spc="0" normalizeH="0" baseline="0" noProof="0" dirty="0">
              <a:ln>
                <a:noFill/>
              </a:ln>
              <a:solidFill>
                <a:srgbClr val="000000"/>
              </a:solidFill>
              <a:effectLst/>
              <a:uLnTx/>
              <a:uFillTx/>
              <a:latin typeface="Arial"/>
              <a:ea typeface="+mj-ea"/>
              <a:cs typeface="+mj-cs"/>
            </a:endParaRPr>
          </a:p>
        </p:txBody>
      </p:sp>
      <p:sp>
        <p:nvSpPr>
          <p:cNvPr id="5" name="TextBox 4">
            <a:extLst>
              <a:ext uri="{FF2B5EF4-FFF2-40B4-BE49-F238E27FC236}">
                <a16:creationId xmlns:a16="http://schemas.microsoft.com/office/drawing/2014/main" id="{35B8627D-6BCA-4BFE-9380-749E78D1C393}"/>
              </a:ext>
            </a:extLst>
          </p:cNvPr>
          <p:cNvSpPr txBox="1"/>
          <p:nvPr/>
        </p:nvSpPr>
        <p:spPr>
          <a:xfrm>
            <a:off x="401053" y="1064529"/>
            <a:ext cx="8143004" cy="1846659"/>
          </a:xfrm>
          <a:prstGeom prst="rect">
            <a:avLst/>
          </a:prstGeom>
          <a:noFill/>
        </p:spPr>
        <p:txBody>
          <a:bodyPr wrap="square" rtlCol="0">
            <a:spAutoFit/>
          </a:bodyPr>
          <a:lstStyle/>
          <a:p>
            <a:r>
              <a:rPr lang="en-US" sz="2000" b="1" dirty="0"/>
              <a:t>Don Nicholas</a:t>
            </a:r>
          </a:p>
          <a:p>
            <a:endParaRPr lang="en-US" b="1" dirty="0"/>
          </a:p>
          <a:p>
            <a:r>
              <a:rPr lang="en-US" dirty="0"/>
              <a:t>	Engineering Manger</a:t>
            </a:r>
          </a:p>
          <a:p>
            <a:r>
              <a:rPr lang="en-US" dirty="0"/>
              <a:t>	15 years with Hubbell</a:t>
            </a:r>
          </a:p>
          <a:p>
            <a:pPr marL="742950" lvl="1" indent="-285750">
              <a:buFont typeface="Arial" panose="020B0604020202020204" pitchFamily="34" charset="0"/>
              <a:buChar char="•"/>
            </a:pPr>
            <a:r>
              <a:rPr lang="en-US" dirty="0"/>
              <a:t>5 years with Killark in St. Louis, MO</a:t>
            </a:r>
          </a:p>
          <a:p>
            <a:pPr marL="742950" lvl="1" indent="-285750">
              <a:buFont typeface="Arial" panose="020B0604020202020204" pitchFamily="34" charset="0"/>
              <a:buChar char="•"/>
            </a:pPr>
            <a:r>
              <a:rPr lang="en-US" dirty="0"/>
              <a:t>10 years with Wiegmann in Freeburg, IL</a:t>
            </a:r>
          </a:p>
        </p:txBody>
      </p:sp>
      <p:pic>
        <p:nvPicPr>
          <p:cNvPr id="7" name="Picture 6">
            <a:extLst>
              <a:ext uri="{FF2B5EF4-FFF2-40B4-BE49-F238E27FC236}">
                <a16:creationId xmlns:a16="http://schemas.microsoft.com/office/drawing/2014/main" id="{F861FF4F-5FA9-47D5-8A63-6347A79233A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20000"/>
                    </a14:imgEffect>
                  </a14:imgLayer>
                </a14:imgProps>
              </a:ext>
            </a:extLst>
          </a:blip>
          <a:srcRect l="6008" r="7901"/>
          <a:stretch/>
        </p:blipFill>
        <p:spPr>
          <a:xfrm>
            <a:off x="6882064" y="1064530"/>
            <a:ext cx="1459832" cy="1887218"/>
          </a:xfrm>
          <a:prstGeom prst="rect">
            <a:avLst/>
          </a:prstGeom>
        </p:spPr>
      </p:pic>
      <p:sp>
        <p:nvSpPr>
          <p:cNvPr id="8" name="Rectangle 7">
            <a:extLst>
              <a:ext uri="{FF2B5EF4-FFF2-40B4-BE49-F238E27FC236}">
                <a16:creationId xmlns:a16="http://schemas.microsoft.com/office/drawing/2014/main" id="{62291D12-D32B-45F9-A044-6AED4E4728F4}"/>
              </a:ext>
            </a:extLst>
          </p:cNvPr>
          <p:cNvSpPr/>
          <p:nvPr/>
        </p:nvSpPr>
        <p:spPr>
          <a:xfrm>
            <a:off x="401053" y="3946813"/>
            <a:ext cx="4572000" cy="1231106"/>
          </a:xfrm>
          <a:prstGeom prst="rect">
            <a:avLst/>
          </a:prstGeom>
        </p:spPr>
        <p:txBody>
          <a:bodyPr>
            <a:spAutoFit/>
          </a:bodyPr>
          <a:lstStyle/>
          <a:p>
            <a:r>
              <a:rPr lang="en-US" sz="2000" b="1" dirty="0"/>
              <a:t>Travis Miller</a:t>
            </a:r>
          </a:p>
          <a:p>
            <a:endParaRPr lang="en-US" b="1" dirty="0"/>
          </a:p>
          <a:p>
            <a:r>
              <a:rPr lang="en-US" dirty="0"/>
              <a:t>	Brand Manger</a:t>
            </a:r>
          </a:p>
          <a:p>
            <a:r>
              <a:rPr lang="en-US" dirty="0"/>
              <a:t>	1 year with Hubbell Wiegmann</a:t>
            </a:r>
          </a:p>
        </p:txBody>
      </p:sp>
      <p:pic>
        <p:nvPicPr>
          <p:cNvPr id="9" name="Picture 8">
            <a:extLst>
              <a:ext uri="{FF2B5EF4-FFF2-40B4-BE49-F238E27FC236}">
                <a16:creationId xmlns:a16="http://schemas.microsoft.com/office/drawing/2014/main" id="{E578338B-6B5A-490E-A5E5-781901D9117C}"/>
              </a:ext>
            </a:extLst>
          </p:cNvPr>
          <p:cNvPicPr>
            <a:picLocks noChangeAspect="1"/>
          </p:cNvPicPr>
          <p:nvPr/>
        </p:nvPicPr>
        <p:blipFill>
          <a:blip r:embed="rId9"/>
          <a:stretch>
            <a:fillRect/>
          </a:stretch>
        </p:blipFill>
        <p:spPr>
          <a:xfrm>
            <a:off x="6882063" y="3832786"/>
            <a:ext cx="1470513" cy="1960684"/>
          </a:xfrm>
          <a:prstGeom prst="rect">
            <a:avLst/>
          </a:prstGeom>
        </p:spPr>
      </p:pic>
    </p:spTree>
    <p:extLst>
      <p:ext uri="{BB962C8B-B14F-4D97-AF65-F5344CB8AC3E}">
        <p14:creationId xmlns:p14="http://schemas.microsoft.com/office/powerpoint/2010/main" val="1316755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88280D3-D7B6-41A2-AB7F-4D5686C1A40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5" imgW="471" imgH="470" progId="TCLayout.ActiveDocument.1">
                  <p:embed/>
                </p:oleObj>
              </mc:Choice>
              <mc:Fallback>
                <p:oleObj name="think-cell Slide" r:id="rId5" imgW="471" imgH="470" progId="TCLayout.ActiveDocument.1">
                  <p:embed/>
                  <p:pic>
                    <p:nvPicPr>
                      <p:cNvPr id="4" name="Object 3" hidden="1">
                        <a:extLst>
                          <a:ext uri="{FF2B5EF4-FFF2-40B4-BE49-F238E27FC236}">
                            <a16:creationId xmlns:a16="http://schemas.microsoft.com/office/drawing/2014/main" id="{488280D3-D7B6-41A2-AB7F-4D5686C1A40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396695-4B07-4B76-8AA5-6D784BE87D6C}"/>
              </a:ext>
            </a:extLst>
          </p:cNvPr>
          <p:cNvSpPr/>
          <p:nvPr>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Century Gothic" panose="020B0502020202020204" pitchFamily="34" charset="0"/>
            </a:endParaRPr>
          </a:p>
        </p:txBody>
      </p:sp>
      <p:sp>
        <p:nvSpPr>
          <p:cNvPr id="22" name="Title 1">
            <a:extLst>
              <a:ext uri="{FF2B5EF4-FFF2-40B4-BE49-F238E27FC236}">
                <a16:creationId xmlns:a16="http://schemas.microsoft.com/office/drawing/2014/main" id="{9ED0246F-B61D-453A-B935-AB1DDC7CA8DC}"/>
              </a:ext>
            </a:extLst>
          </p:cNvPr>
          <p:cNvSpPr txBox="1">
            <a:spLocks/>
          </p:cNvSpPr>
          <p:nvPr/>
        </p:nvSpPr>
        <p:spPr bwMode="gray">
          <a:xfrm>
            <a:off x="130984" y="108055"/>
            <a:ext cx="8143004" cy="600075"/>
          </a:xfrm>
          <a:prstGeom prst="rect">
            <a:avLst/>
          </a:prstGeom>
          <a:noFill/>
          <a:ln w="9525">
            <a:noFill/>
            <a:miter lim="800000"/>
            <a:headEnd/>
            <a:tailEnd/>
          </a:ln>
        </p:spPr>
        <p:txBody>
          <a:bodyPr vert="horz" wrap="square" lIns="0" tIns="45720" rIns="0" bIns="0" numCol="1" anchor="ctr" anchorCtr="0" compatLnSpc="1">
            <a:prstTxWarp prst="textNoShape">
              <a:avLst/>
            </a:prstTxWarp>
            <a:noAutofit/>
          </a:bodyPr>
          <a:lstStyle>
            <a:lvl1pPr algn="l" rtl="0" eaLnBrk="0" fontAlgn="base" hangingPunct="0">
              <a:lnSpc>
                <a:spcPct val="95000"/>
              </a:lnSpc>
              <a:spcBef>
                <a:spcPct val="0"/>
              </a:spcBef>
              <a:spcAft>
                <a:spcPct val="0"/>
              </a:spcAft>
              <a:defRPr sz="2400" b="1">
                <a:solidFill>
                  <a:srgbClr val="FFFFFF"/>
                </a:solidFill>
                <a:latin typeface="Century Gothic" panose="020B0502020202020204" pitchFamily="34" charset="0"/>
                <a:ea typeface="+mj-ea"/>
                <a:cs typeface="+mj-cs"/>
              </a:defRPr>
            </a:lvl1pPr>
            <a:lvl2pPr algn="l" rtl="0" eaLnBrk="0" fontAlgn="base" hangingPunct="0">
              <a:lnSpc>
                <a:spcPct val="95000"/>
              </a:lnSpc>
              <a:spcBef>
                <a:spcPct val="0"/>
              </a:spcBef>
              <a:spcAft>
                <a:spcPct val="0"/>
              </a:spcAft>
              <a:defRPr sz="2800" b="1">
                <a:solidFill>
                  <a:srgbClr val="FFFFFF"/>
                </a:solidFill>
                <a:latin typeface="Arial" charset="0"/>
              </a:defRPr>
            </a:lvl2pPr>
            <a:lvl3pPr algn="l" rtl="0" eaLnBrk="0" fontAlgn="base" hangingPunct="0">
              <a:lnSpc>
                <a:spcPct val="95000"/>
              </a:lnSpc>
              <a:spcBef>
                <a:spcPct val="0"/>
              </a:spcBef>
              <a:spcAft>
                <a:spcPct val="0"/>
              </a:spcAft>
              <a:defRPr sz="2800" b="1">
                <a:solidFill>
                  <a:srgbClr val="FFFFFF"/>
                </a:solidFill>
                <a:latin typeface="Arial" charset="0"/>
              </a:defRPr>
            </a:lvl3pPr>
            <a:lvl4pPr algn="l" rtl="0" eaLnBrk="0" fontAlgn="base" hangingPunct="0">
              <a:lnSpc>
                <a:spcPct val="95000"/>
              </a:lnSpc>
              <a:spcBef>
                <a:spcPct val="0"/>
              </a:spcBef>
              <a:spcAft>
                <a:spcPct val="0"/>
              </a:spcAft>
              <a:defRPr sz="2800" b="1">
                <a:solidFill>
                  <a:srgbClr val="FFFFFF"/>
                </a:solidFill>
                <a:latin typeface="Arial" charset="0"/>
              </a:defRPr>
            </a:lvl4pPr>
            <a:lvl5pPr algn="l" rtl="0" eaLnBrk="0" fontAlgn="base" hangingPunct="0">
              <a:lnSpc>
                <a:spcPct val="95000"/>
              </a:lnSpc>
              <a:spcBef>
                <a:spcPct val="0"/>
              </a:spcBef>
              <a:spcAft>
                <a:spcPct val="0"/>
              </a:spcAft>
              <a:defRPr sz="2800" b="1">
                <a:solidFill>
                  <a:srgbClr val="FFFFFF"/>
                </a:solidFill>
                <a:latin typeface="Arial" charset="0"/>
              </a:defRPr>
            </a:lvl5pPr>
            <a:lvl6pPr marL="457200" algn="l" rtl="0" eaLnBrk="0" fontAlgn="base" hangingPunct="0">
              <a:lnSpc>
                <a:spcPct val="95000"/>
              </a:lnSpc>
              <a:spcBef>
                <a:spcPct val="0"/>
              </a:spcBef>
              <a:spcAft>
                <a:spcPct val="0"/>
              </a:spcAft>
              <a:defRPr sz="2400" b="1">
                <a:solidFill>
                  <a:srgbClr val="FFFFFF"/>
                </a:solidFill>
                <a:latin typeface="Arial" charset="0"/>
              </a:defRPr>
            </a:lvl6pPr>
            <a:lvl7pPr marL="914400" algn="l" rtl="0" eaLnBrk="0" fontAlgn="base" hangingPunct="0">
              <a:lnSpc>
                <a:spcPct val="95000"/>
              </a:lnSpc>
              <a:spcBef>
                <a:spcPct val="0"/>
              </a:spcBef>
              <a:spcAft>
                <a:spcPct val="0"/>
              </a:spcAft>
              <a:defRPr sz="2400" b="1">
                <a:solidFill>
                  <a:srgbClr val="FFFFFF"/>
                </a:solidFill>
                <a:latin typeface="Arial" charset="0"/>
              </a:defRPr>
            </a:lvl7pPr>
            <a:lvl8pPr marL="1371600" algn="l" rtl="0" eaLnBrk="0" fontAlgn="base" hangingPunct="0">
              <a:lnSpc>
                <a:spcPct val="95000"/>
              </a:lnSpc>
              <a:spcBef>
                <a:spcPct val="0"/>
              </a:spcBef>
              <a:spcAft>
                <a:spcPct val="0"/>
              </a:spcAft>
              <a:defRPr sz="2400" b="1">
                <a:solidFill>
                  <a:srgbClr val="FFFFFF"/>
                </a:solidFill>
                <a:latin typeface="Arial" charset="0"/>
              </a:defRPr>
            </a:lvl8pPr>
            <a:lvl9pPr marL="1828800" algn="l" rtl="0" eaLnBrk="0" fontAlgn="base" hangingPunct="0">
              <a:lnSpc>
                <a:spcPct val="95000"/>
              </a:lnSpc>
              <a:spcBef>
                <a:spcPct val="0"/>
              </a:spcBef>
              <a:spcAft>
                <a:spcPct val="0"/>
              </a:spcAft>
              <a:defRPr sz="2400" b="1">
                <a:solidFill>
                  <a:srgbClr val="FFFFFF"/>
                </a:solidFill>
                <a:latin typeface="Arial" charset="0"/>
              </a:defRPr>
            </a:lvl9pPr>
          </a:lstStyle>
          <a:p>
            <a:pPr marL="0" marR="0" lvl="0" indent="0" algn="l" defTabSz="914400" rtl="0" eaLnBrk="0" fontAlgn="base" latinLnBrk="0" hangingPunct="0">
              <a:lnSpc>
                <a:spcPct val="95000"/>
              </a:lnSpc>
              <a:spcBef>
                <a:spcPct val="0"/>
              </a:spcBef>
              <a:spcAft>
                <a:spcPct val="0"/>
              </a:spcAft>
              <a:buClrTx/>
              <a:buSzTx/>
              <a:buFontTx/>
              <a:buNone/>
              <a:tabLst/>
              <a:defRPr/>
            </a:pPr>
            <a:r>
              <a:rPr lang="en-US" sz="2800" dirty="0">
                <a:solidFill>
                  <a:srgbClr val="000000"/>
                </a:solidFill>
                <a:latin typeface="Arial"/>
              </a:rPr>
              <a:t>Commercial Products</a:t>
            </a:r>
            <a:endParaRPr kumimoji="0" lang="en-US" sz="2800" b="1" i="0" u="none" strike="noStrike" kern="0" cap="none" spc="0" normalizeH="0" baseline="0" noProof="0" dirty="0">
              <a:ln>
                <a:noFill/>
              </a:ln>
              <a:solidFill>
                <a:srgbClr val="000000"/>
              </a:solidFill>
              <a:effectLst/>
              <a:uLnTx/>
              <a:uFillTx/>
              <a:latin typeface="Arial"/>
              <a:ea typeface="+mj-ea"/>
              <a:cs typeface="+mj-cs"/>
            </a:endParaRPr>
          </a:p>
        </p:txBody>
      </p:sp>
      <p:sp>
        <p:nvSpPr>
          <p:cNvPr id="5" name="TextBox 4">
            <a:extLst>
              <a:ext uri="{FF2B5EF4-FFF2-40B4-BE49-F238E27FC236}">
                <a16:creationId xmlns:a16="http://schemas.microsoft.com/office/drawing/2014/main" id="{35B8627D-6BCA-4BFE-9380-749E78D1C393}"/>
              </a:ext>
            </a:extLst>
          </p:cNvPr>
          <p:cNvSpPr txBox="1"/>
          <p:nvPr/>
        </p:nvSpPr>
        <p:spPr>
          <a:xfrm>
            <a:off x="401053" y="1064529"/>
            <a:ext cx="8143004" cy="4524315"/>
          </a:xfrm>
          <a:prstGeom prst="rect">
            <a:avLst/>
          </a:prstGeom>
          <a:noFill/>
        </p:spPr>
        <p:txBody>
          <a:bodyPr wrap="square" rtlCol="0">
            <a:spAutoFit/>
          </a:bodyPr>
          <a:lstStyle/>
          <a:p>
            <a:r>
              <a:rPr lang="en-US" dirty="0"/>
              <a:t>What are commercial products?</a:t>
            </a:r>
          </a:p>
          <a:p>
            <a:pPr marL="285750" indent="-285750">
              <a:buFont typeface="Arial" panose="020B0604020202020204" pitchFamily="34" charset="0"/>
              <a:buChar char="•"/>
            </a:pPr>
            <a:r>
              <a:rPr lang="en-US" dirty="0"/>
              <a:t>Usually Type 1, 3R, or both 1 &amp; 3R rated</a:t>
            </a:r>
          </a:p>
          <a:p>
            <a:pPr marL="285750" indent="-285750">
              <a:buFont typeface="Arial" panose="020B0604020202020204" pitchFamily="34" charset="0"/>
              <a:buChar char="•"/>
            </a:pPr>
            <a:r>
              <a:rPr lang="en-US" dirty="0"/>
              <a:t>Cheaper to make commodity type enclosures</a:t>
            </a:r>
          </a:p>
          <a:p>
            <a:pPr marL="742950" lvl="1" indent="-285750">
              <a:buFont typeface="Arial" panose="020B0604020202020204" pitchFamily="34" charset="0"/>
              <a:buChar char="•"/>
            </a:pPr>
            <a:r>
              <a:rPr lang="en-US" dirty="0"/>
              <a:t>Spot welded together as opposed to seam welded and ground</a:t>
            </a:r>
          </a:p>
          <a:p>
            <a:pPr marL="742950" lvl="1" indent="-285750">
              <a:buFont typeface="Arial" panose="020B0604020202020204" pitchFamily="34" charset="0"/>
              <a:buChar char="•"/>
            </a:pPr>
            <a:r>
              <a:rPr lang="en-US" dirty="0"/>
              <a:t>Usually have no gasket or partial gasket</a:t>
            </a:r>
          </a:p>
          <a:p>
            <a:pPr marL="742950" lvl="1" indent="-285750">
              <a:buFont typeface="Arial" panose="020B0604020202020204" pitchFamily="34" charset="0"/>
              <a:buChar char="•"/>
            </a:pPr>
            <a:r>
              <a:rPr lang="en-US" dirty="0"/>
              <a:t>Smaller steel gauges</a:t>
            </a:r>
          </a:p>
          <a:p>
            <a:pPr marL="742950" lvl="1" indent="-285750">
              <a:buFont typeface="Arial" panose="020B0604020202020204" pitchFamily="34" charset="0"/>
              <a:buChar char="•"/>
            </a:pPr>
            <a:r>
              <a:rPr lang="en-US" dirty="0"/>
              <a:t>Unpainted pre-galvanized or ANSI 61 painted carbon steel.</a:t>
            </a:r>
          </a:p>
          <a:p>
            <a:pPr marL="285750" indent="-285750">
              <a:buFont typeface="Arial" panose="020B0604020202020204" pitchFamily="34" charset="0"/>
              <a:buChar char="•"/>
            </a:pPr>
            <a:r>
              <a:rPr lang="en-US" dirty="0"/>
              <a:t>Many commercial enclosures are offered with pre-punched concentric knockouts for easy conduit entry</a:t>
            </a:r>
          </a:p>
          <a:p>
            <a:pPr marL="742950" lvl="1" indent="-285750">
              <a:buFont typeface="Arial" panose="020B0604020202020204" pitchFamily="34" charset="0"/>
              <a:buChar char="•"/>
            </a:pPr>
            <a:endParaRPr lang="en-US" dirty="0"/>
          </a:p>
          <a:p>
            <a:r>
              <a:rPr lang="en-US" dirty="0"/>
              <a:t>Example applications are:</a:t>
            </a:r>
          </a:p>
          <a:p>
            <a:pPr marL="285750" indent="-285750">
              <a:buFont typeface="Arial" panose="020B0604020202020204" pitchFamily="34" charset="0"/>
              <a:buChar char="•"/>
            </a:pPr>
            <a:r>
              <a:rPr lang="en-US" dirty="0"/>
              <a:t>Junction boxes</a:t>
            </a:r>
          </a:p>
          <a:p>
            <a:pPr marL="285750" indent="-285750">
              <a:buFont typeface="Arial" panose="020B0604020202020204" pitchFamily="34" charset="0"/>
              <a:buChar char="•"/>
            </a:pPr>
            <a:r>
              <a:rPr lang="en-US" dirty="0"/>
              <a:t>Metering cabinets</a:t>
            </a:r>
          </a:p>
          <a:p>
            <a:pPr marL="285750" indent="-285750">
              <a:buFont typeface="Arial" panose="020B0604020202020204" pitchFamily="34" charset="0"/>
              <a:buChar char="•"/>
            </a:pPr>
            <a:r>
              <a:rPr lang="en-US" dirty="0"/>
              <a:t>Panel enclosures</a:t>
            </a:r>
          </a:p>
          <a:p>
            <a:pPr marL="285750" indent="-285750">
              <a:buFont typeface="Arial" panose="020B0604020202020204" pitchFamily="34" charset="0"/>
              <a:buChar char="•"/>
            </a:pPr>
            <a:r>
              <a:rPr lang="en-US" dirty="0"/>
              <a:t>Wireway and gutters</a:t>
            </a:r>
          </a:p>
          <a:p>
            <a:endParaRPr lang="en-US" dirty="0"/>
          </a:p>
        </p:txBody>
      </p:sp>
    </p:spTree>
    <p:extLst>
      <p:ext uri="{BB962C8B-B14F-4D97-AF65-F5344CB8AC3E}">
        <p14:creationId xmlns:p14="http://schemas.microsoft.com/office/powerpoint/2010/main" val="1630807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88280D3-D7B6-41A2-AB7F-4D5686C1A40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5" imgW="471" imgH="470" progId="TCLayout.ActiveDocument.1">
                  <p:embed/>
                </p:oleObj>
              </mc:Choice>
              <mc:Fallback>
                <p:oleObj name="think-cell Slide" r:id="rId5" imgW="471" imgH="470" progId="TCLayout.ActiveDocument.1">
                  <p:embed/>
                  <p:pic>
                    <p:nvPicPr>
                      <p:cNvPr id="4" name="Object 3" hidden="1">
                        <a:extLst>
                          <a:ext uri="{FF2B5EF4-FFF2-40B4-BE49-F238E27FC236}">
                            <a16:creationId xmlns:a16="http://schemas.microsoft.com/office/drawing/2014/main" id="{488280D3-D7B6-41A2-AB7F-4D5686C1A40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396695-4B07-4B76-8AA5-6D784BE87D6C}"/>
              </a:ext>
            </a:extLst>
          </p:cNvPr>
          <p:cNvSpPr/>
          <p:nvPr>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Century Gothic" panose="020B0502020202020204" pitchFamily="34" charset="0"/>
            </a:endParaRPr>
          </a:p>
        </p:txBody>
      </p:sp>
      <p:sp>
        <p:nvSpPr>
          <p:cNvPr id="22" name="Title 1">
            <a:extLst>
              <a:ext uri="{FF2B5EF4-FFF2-40B4-BE49-F238E27FC236}">
                <a16:creationId xmlns:a16="http://schemas.microsoft.com/office/drawing/2014/main" id="{9ED0246F-B61D-453A-B935-AB1DDC7CA8DC}"/>
              </a:ext>
            </a:extLst>
          </p:cNvPr>
          <p:cNvSpPr txBox="1">
            <a:spLocks/>
          </p:cNvSpPr>
          <p:nvPr/>
        </p:nvSpPr>
        <p:spPr bwMode="gray">
          <a:xfrm>
            <a:off x="130984" y="108055"/>
            <a:ext cx="8143004" cy="600075"/>
          </a:xfrm>
          <a:prstGeom prst="rect">
            <a:avLst/>
          </a:prstGeom>
          <a:noFill/>
          <a:ln w="9525">
            <a:noFill/>
            <a:miter lim="800000"/>
            <a:headEnd/>
            <a:tailEnd/>
          </a:ln>
        </p:spPr>
        <p:txBody>
          <a:bodyPr vert="horz" wrap="square" lIns="0" tIns="45720" rIns="0" bIns="0" numCol="1" anchor="ctr" anchorCtr="0" compatLnSpc="1">
            <a:prstTxWarp prst="textNoShape">
              <a:avLst/>
            </a:prstTxWarp>
            <a:noAutofit/>
          </a:bodyPr>
          <a:lstStyle>
            <a:lvl1pPr algn="l" rtl="0" eaLnBrk="0" fontAlgn="base" hangingPunct="0">
              <a:lnSpc>
                <a:spcPct val="95000"/>
              </a:lnSpc>
              <a:spcBef>
                <a:spcPct val="0"/>
              </a:spcBef>
              <a:spcAft>
                <a:spcPct val="0"/>
              </a:spcAft>
              <a:defRPr sz="2400" b="1">
                <a:solidFill>
                  <a:srgbClr val="FFFFFF"/>
                </a:solidFill>
                <a:latin typeface="Century Gothic" panose="020B0502020202020204" pitchFamily="34" charset="0"/>
                <a:ea typeface="+mj-ea"/>
                <a:cs typeface="+mj-cs"/>
              </a:defRPr>
            </a:lvl1pPr>
            <a:lvl2pPr algn="l" rtl="0" eaLnBrk="0" fontAlgn="base" hangingPunct="0">
              <a:lnSpc>
                <a:spcPct val="95000"/>
              </a:lnSpc>
              <a:spcBef>
                <a:spcPct val="0"/>
              </a:spcBef>
              <a:spcAft>
                <a:spcPct val="0"/>
              </a:spcAft>
              <a:defRPr sz="2800" b="1">
                <a:solidFill>
                  <a:srgbClr val="FFFFFF"/>
                </a:solidFill>
                <a:latin typeface="Arial" charset="0"/>
              </a:defRPr>
            </a:lvl2pPr>
            <a:lvl3pPr algn="l" rtl="0" eaLnBrk="0" fontAlgn="base" hangingPunct="0">
              <a:lnSpc>
                <a:spcPct val="95000"/>
              </a:lnSpc>
              <a:spcBef>
                <a:spcPct val="0"/>
              </a:spcBef>
              <a:spcAft>
                <a:spcPct val="0"/>
              </a:spcAft>
              <a:defRPr sz="2800" b="1">
                <a:solidFill>
                  <a:srgbClr val="FFFFFF"/>
                </a:solidFill>
                <a:latin typeface="Arial" charset="0"/>
              </a:defRPr>
            </a:lvl3pPr>
            <a:lvl4pPr algn="l" rtl="0" eaLnBrk="0" fontAlgn="base" hangingPunct="0">
              <a:lnSpc>
                <a:spcPct val="95000"/>
              </a:lnSpc>
              <a:spcBef>
                <a:spcPct val="0"/>
              </a:spcBef>
              <a:spcAft>
                <a:spcPct val="0"/>
              </a:spcAft>
              <a:defRPr sz="2800" b="1">
                <a:solidFill>
                  <a:srgbClr val="FFFFFF"/>
                </a:solidFill>
                <a:latin typeface="Arial" charset="0"/>
              </a:defRPr>
            </a:lvl4pPr>
            <a:lvl5pPr algn="l" rtl="0" eaLnBrk="0" fontAlgn="base" hangingPunct="0">
              <a:lnSpc>
                <a:spcPct val="95000"/>
              </a:lnSpc>
              <a:spcBef>
                <a:spcPct val="0"/>
              </a:spcBef>
              <a:spcAft>
                <a:spcPct val="0"/>
              </a:spcAft>
              <a:defRPr sz="2800" b="1">
                <a:solidFill>
                  <a:srgbClr val="FFFFFF"/>
                </a:solidFill>
                <a:latin typeface="Arial" charset="0"/>
              </a:defRPr>
            </a:lvl5pPr>
            <a:lvl6pPr marL="457200" algn="l" rtl="0" eaLnBrk="0" fontAlgn="base" hangingPunct="0">
              <a:lnSpc>
                <a:spcPct val="95000"/>
              </a:lnSpc>
              <a:spcBef>
                <a:spcPct val="0"/>
              </a:spcBef>
              <a:spcAft>
                <a:spcPct val="0"/>
              </a:spcAft>
              <a:defRPr sz="2400" b="1">
                <a:solidFill>
                  <a:srgbClr val="FFFFFF"/>
                </a:solidFill>
                <a:latin typeface="Arial" charset="0"/>
              </a:defRPr>
            </a:lvl6pPr>
            <a:lvl7pPr marL="914400" algn="l" rtl="0" eaLnBrk="0" fontAlgn="base" hangingPunct="0">
              <a:lnSpc>
                <a:spcPct val="95000"/>
              </a:lnSpc>
              <a:spcBef>
                <a:spcPct val="0"/>
              </a:spcBef>
              <a:spcAft>
                <a:spcPct val="0"/>
              </a:spcAft>
              <a:defRPr sz="2400" b="1">
                <a:solidFill>
                  <a:srgbClr val="FFFFFF"/>
                </a:solidFill>
                <a:latin typeface="Arial" charset="0"/>
              </a:defRPr>
            </a:lvl7pPr>
            <a:lvl8pPr marL="1371600" algn="l" rtl="0" eaLnBrk="0" fontAlgn="base" hangingPunct="0">
              <a:lnSpc>
                <a:spcPct val="95000"/>
              </a:lnSpc>
              <a:spcBef>
                <a:spcPct val="0"/>
              </a:spcBef>
              <a:spcAft>
                <a:spcPct val="0"/>
              </a:spcAft>
              <a:defRPr sz="2400" b="1">
                <a:solidFill>
                  <a:srgbClr val="FFFFFF"/>
                </a:solidFill>
                <a:latin typeface="Arial" charset="0"/>
              </a:defRPr>
            </a:lvl8pPr>
            <a:lvl9pPr marL="1828800" algn="l" rtl="0" eaLnBrk="0" fontAlgn="base" hangingPunct="0">
              <a:lnSpc>
                <a:spcPct val="95000"/>
              </a:lnSpc>
              <a:spcBef>
                <a:spcPct val="0"/>
              </a:spcBef>
              <a:spcAft>
                <a:spcPct val="0"/>
              </a:spcAft>
              <a:defRPr sz="2400" b="1">
                <a:solidFill>
                  <a:srgbClr val="FFFFFF"/>
                </a:solidFill>
                <a:latin typeface="Arial" charset="0"/>
              </a:defRPr>
            </a:lvl9pPr>
          </a:lstStyle>
          <a:p>
            <a:pPr marL="0" marR="0" lvl="0" indent="0" algn="l" defTabSz="914400" rtl="0" eaLnBrk="0" fontAlgn="base" latinLnBrk="0" hangingPunct="0">
              <a:lnSpc>
                <a:spcPct val="95000"/>
              </a:lnSpc>
              <a:spcBef>
                <a:spcPct val="0"/>
              </a:spcBef>
              <a:spcAft>
                <a:spcPct val="0"/>
              </a:spcAft>
              <a:buClrTx/>
              <a:buSzTx/>
              <a:buFontTx/>
              <a:buNone/>
              <a:tabLst/>
              <a:defRPr/>
            </a:pPr>
            <a:r>
              <a:rPr lang="en-US" sz="2800" dirty="0">
                <a:solidFill>
                  <a:srgbClr val="000000"/>
                </a:solidFill>
                <a:latin typeface="Arial"/>
              </a:rPr>
              <a:t>Commercial Products</a:t>
            </a:r>
            <a:endParaRPr kumimoji="0" lang="en-US" sz="2800" b="1" i="0" u="none" strike="noStrike" kern="0" cap="none" spc="0" normalizeH="0" baseline="0" noProof="0" dirty="0">
              <a:ln>
                <a:noFill/>
              </a:ln>
              <a:solidFill>
                <a:srgbClr val="000000"/>
              </a:solidFill>
              <a:effectLst/>
              <a:uLnTx/>
              <a:uFillTx/>
              <a:latin typeface="Arial"/>
              <a:ea typeface="+mj-ea"/>
              <a:cs typeface="+mj-cs"/>
            </a:endParaRPr>
          </a:p>
        </p:txBody>
      </p:sp>
      <p:sp>
        <p:nvSpPr>
          <p:cNvPr id="6" name="TextBox 5">
            <a:extLst>
              <a:ext uri="{FF2B5EF4-FFF2-40B4-BE49-F238E27FC236}">
                <a16:creationId xmlns:a16="http://schemas.microsoft.com/office/drawing/2014/main" id="{26B8D437-D53B-4628-932C-FD72C9CE848F}"/>
              </a:ext>
            </a:extLst>
          </p:cNvPr>
          <p:cNvSpPr txBox="1"/>
          <p:nvPr/>
        </p:nvSpPr>
        <p:spPr>
          <a:xfrm>
            <a:off x="280738" y="1010653"/>
            <a:ext cx="5534526" cy="5509200"/>
          </a:xfrm>
          <a:prstGeom prst="rect">
            <a:avLst/>
          </a:prstGeom>
          <a:noFill/>
        </p:spPr>
        <p:txBody>
          <a:bodyPr wrap="square" rtlCol="0">
            <a:spAutoFit/>
          </a:bodyPr>
          <a:lstStyle/>
          <a:p>
            <a:r>
              <a:rPr lang="en-US" sz="1600" dirty="0"/>
              <a:t>What does Type 1 and 3R mean?</a:t>
            </a:r>
          </a:p>
          <a:p>
            <a:r>
              <a:rPr lang="en-US" sz="1600" dirty="0"/>
              <a:t>They are NEMA environmental type ratings that state in what environmental location these enclosures can be installed.</a:t>
            </a:r>
          </a:p>
          <a:p>
            <a:endParaRPr lang="en-US" sz="1600" dirty="0"/>
          </a:p>
          <a:p>
            <a:r>
              <a:rPr lang="en-US" sz="1600" b="1" dirty="0"/>
              <a:t>Type 1 </a:t>
            </a:r>
          </a:p>
          <a:p>
            <a:pPr marL="742950" lvl="1" indent="-285750">
              <a:buFont typeface="Arial" panose="020B0604020202020204" pitchFamily="34" charset="0"/>
              <a:buChar char="•"/>
            </a:pPr>
            <a:r>
              <a:rPr lang="en-US" sz="1600" dirty="0"/>
              <a:t>General purpose enclosures constructed for indoor only use.  Protects against dust (but not dust tight), light, and indirect splashing.</a:t>
            </a:r>
          </a:p>
          <a:p>
            <a:pPr marL="742950" lvl="1" indent="-285750">
              <a:buFont typeface="Arial" panose="020B0604020202020204" pitchFamily="34" charset="0"/>
              <a:buChar char="•"/>
            </a:pPr>
            <a:r>
              <a:rPr lang="en-US" sz="1600" dirty="0"/>
              <a:t>It primarily prevents incidental contact with the equipment inside.</a:t>
            </a:r>
          </a:p>
          <a:p>
            <a:pPr lvl="1"/>
            <a:endParaRPr lang="en-US" sz="1600" dirty="0"/>
          </a:p>
          <a:p>
            <a:r>
              <a:rPr lang="en-US" sz="1600" b="1" dirty="0"/>
              <a:t>Type 3R</a:t>
            </a:r>
          </a:p>
          <a:p>
            <a:pPr marL="742950" lvl="1" indent="-285750">
              <a:buFont typeface="Arial" panose="020B0604020202020204" pitchFamily="34" charset="0"/>
              <a:buChar char="•"/>
            </a:pPr>
            <a:r>
              <a:rPr lang="en-US" sz="1600" dirty="0"/>
              <a:t>Enclosures constructed for either indoor or outdoor use.  Provides a degree of protection against falling rain, sleet, snow, and dripping water.  (but not water tight)</a:t>
            </a:r>
          </a:p>
          <a:p>
            <a:pPr marL="742950" lvl="1" indent="-285750">
              <a:buFont typeface="Arial" panose="020B0604020202020204" pitchFamily="34" charset="0"/>
              <a:buChar char="•"/>
            </a:pPr>
            <a:r>
              <a:rPr lang="en-US" sz="1600" dirty="0"/>
              <a:t>Usually doesn’t have a gasket to keep maintain a seal</a:t>
            </a:r>
          </a:p>
          <a:p>
            <a:pPr marL="742950" lvl="1" indent="-285750">
              <a:buFont typeface="Arial" panose="020B0604020202020204" pitchFamily="34" charset="0"/>
              <a:buChar char="•"/>
            </a:pPr>
            <a:endParaRPr lang="en-US" sz="1600" dirty="0"/>
          </a:p>
          <a:p>
            <a:r>
              <a:rPr lang="en-US" sz="1600" dirty="0"/>
              <a:t>We certify to both UL and CSA standards through UL which is technically classified as a </a:t>
            </a:r>
            <a:r>
              <a:rPr lang="en-US" sz="1600" dirty="0" err="1"/>
              <a:t>cULus</a:t>
            </a:r>
            <a:r>
              <a:rPr lang="en-US" sz="1600" dirty="0"/>
              <a:t> certification.</a:t>
            </a:r>
          </a:p>
        </p:txBody>
      </p:sp>
      <p:pic>
        <p:nvPicPr>
          <p:cNvPr id="3" name="Picture 2">
            <a:extLst>
              <a:ext uri="{FF2B5EF4-FFF2-40B4-BE49-F238E27FC236}">
                <a16:creationId xmlns:a16="http://schemas.microsoft.com/office/drawing/2014/main" id="{0ED03461-7B50-43BD-B23F-9E201093C545}"/>
              </a:ext>
            </a:extLst>
          </p:cNvPr>
          <p:cNvPicPr>
            <a:picLocks noChangeAspect="1"/>
          </p:cNvPicPr>
          <p:nvPr/>
        </p:nvPicPr>
        <p:blipFill>
          <a:blip r:embed="rId7"/>
          <a:stretch>
            <a:fillRect/>
          </a:stretch>
        </p:blipFill>
        <p:spPr>
          <a:xfrm>
            <a:off x="6157868" y="1020102"/>
            <a:ext cx="2482568" cy="1379204"/>
          </a:xfrm>
          <a:prstGeom prst="rect">
            <a:avLst/>
          </a:prstGeom>
        </p:spPr>
      </p:pic>
      <p:pic>
        <p:nvPicPr>
          <p:cNvPr id="7" name="Picture 6">
            <a:extLst>
              <a:ext uri="{FF2B5EF4-FFF2-40B4-BE49-F238E27FC236}">
                <a16:creationId xmlns:a16="http://schemas.microsoft.com/office/drawing/2014/main" id="{54A523AA-DAC0-4A19-BAAB-FECC05D8C4E6}"/>
              </a:ext>
            </a:extLst>
          </p:cNvPr>
          <p:cNvPicPr>
            <a:picLocks noChangeAspect="1"/>
          </p:cNvPicPr>
          <p:nvPr/>
        </p:nvPicPr>
        <p:blipFill>
          <a:blip r:embed="rId8"/>
          <a:stretch>
            <a:fillRect/>
          </a:stretch>
        </p:blipFill>
        <p:spPr>
          <a:xfrm>
            <a:off x="6077937" y="2476528"/>
            <a:ext cx="2635422" cy="1379204"/>
          </a:xfrm>
          <a:prstGeom prst="rect">
            <a:avLst/>
          </a:prstGeom>
        </p:spPr>
      </p:pic>
      <p:pic>
        <p:nvPicPr>
          <p:cNvPr id="8" name="Picture 7">
            <a:extLst>
              <a:ext uri="{FF2B5EF4-FFF2-40B4-BE49-F238E27FC236}">
                <a16:creationId xmlns:a16="http://schemas.microsoft.com/office/drawing/2014/main" id="{A2792EF4-5614-4C63-A209-14E9BB14C127}"/>
              </a:ext>
            </a:extLst>
          </p:cNvPr>
          <p:cNvPicPr>
            <a:picLocks noChangeAspect="1"/>
          </p:cNvPicPr>
          <p:nvPr/>
        </p:nvPicPr>
        <p:blipFill>
          <a:blip r:embed="rId9"/>
          <a:stretch>
            <a:fillRect/>
          </a:stretch>
        </p:blipFill>
        <p:spPr>
          <a:xfrm>
            <a:off x="6339399" y="4167704"/>
            <a:ext cx="2127594" cy="897771"/>
          </a:xfrm>
          <a:prstGeom prst="rect">
            <a:avLst/>
          </a:prstGeom>
        </p:spPr>
      </p:pic>
      <p:pic>
        <p:nvPicPr>
          <p:cNvPr id="9" name="Picture 8">
            <a:extLst>
              <a:ext uri="{FF2B5EF4-FFF2-40B4-BE49-F238E27FC236}">
                <a16:creationId xmlns:a16="http://schemas.microsoft.com/office/drawing/2014/main" id="{3009884C-4B99-4671-8392-D0D7F6932851}"/>
              </a:ext>
            </a:extLst>
          </p:cNvPr>
          <p:cNvPicPr>
            <a:picLocks noChangeAspect="1"/>
          </p:cNvPicPr>
          <p:nvPr/>
        </p:nvPicPr>
        <p:blipFill>
          <a:blip r:embed="rId10"/>
          <a:stretch>
            <a:fillRect/>
          </a:stretch>
        </p:blipFill>
        <p:spPr>
          <a:xfrm>
            <a:off x="6553199" y="5377447"/>
            <a:ext cx="1699994" cy="1035186"/>
          </a:xfrm>
          <a:prstGeom prst="rect">
            <a:avLst/>
          </a:prstGeom>
        </p:spPr>
      </p:pic>
    </p:spTree>
    <p:extLst>
      <p:ext uri="{BB962C8B-B14F-4D97-AF65-F5344CB8AC3E}">
        <p14:creationId xmlns:p14="http://schemas.microsoft.com/office/powerpoint/2010/main" val="228523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88280D3-D7B6-41A2-AB7F-4D5686C1A40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5" imgW="471" imgH="470" progId="TCLayout.ActiveDocument.1">
                  <p:embed/>
                </p:oleObj>
              </mc:Choice>
              <mc:Fallback>
                <p:oleObj name="think-cell Slide" r:id="rId5" imgW="471" imgH="470" progId="TCLayout.ActiveDocument.1">
                  <p:embed/>
                  <p:pic>
                    <p:nvPicPr>
                      <p:cNvPr id="4" name="Object 3" hidden="1">
                        <a:extLst>
                          <a:ext uri="{FF2B5EF4-FFF2-40B4-BE49-F238E27FC236}">
                            <a16:creationId xmlns:a16="http://schemas.microsoft.com/office/drawing/2014/main" id="{488280D3-D7B6-41A2-AB7F-4D5686C1A40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396695-4B07-4B76-8AA5-6D784BE87D6C}"/>
              </a:ext>
            </a:extLst>
          </p:cNvPr>
          <p:cNvSpPr/>
          <p:nvPr>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Century Gothic" panose="020B0502020202020204" pitchFamily="34" charset="0"/>
            </a:endParaRPr>
          </a:p>
        </p:txBody>
      </p:sp>
      <p:sp>
        <p:nvSpPr>
          <p:cNvPr id="22" name="Title 1">
            <a:extLst>
              <a:ext uri="{FF2B5EF4-FFF2-40B4-BE49-F238E27FC236}">
                <a16:creationId xmlns:a16="http://schemas.microsoft.com/office/drawing/2014/main" id="{9ED0246F-B61D-453A-B935-AB1DDC7CA8DC}"/>
              </a:ext>
            </a:extLst>
          </p:cNvPr>
          <p:cNvSpPr txBox="1">
            <a:spLocks/>
          </p:cNvSpPr>
          <p:nvPr/>
        </p:nvSpPr>
        <p:spPr bwMode="gray">
          <a:xfrm>
            <a:off x="130984" y="108055"/>
            <a:ext cx="8143004" cy="600075"/>
          </a:xfrm>
          <a:prstGeom prst="rect">
            <a:avLst/>
          </a:prstGeom>
          <a:noFill/>
          <a:ln w="9525">
            <a:noFill/>
            <a:miter lim="800000"/>
            <a:headEnd/>
            <a:tailEnd/>
          </a:ln>
        </p:spPr>
        <p:txBody>
          <a:bodyPr vert="horz" wrap="square" lIns="0" tIns="45720" rIns="0" bIns="0" numCol="1" anchor="ctr" anchorCtr="0" compatLnSpc="1">
            <a:prstTxWarp prst="textNoShape">
              <a:avLst/>
            </a:prstTxWarp>
            <a:noAutofit/>
          </a:bodyPr>
          <a:lstStyle>
            <a:lvl1pPr algn="l" rtl="0" eaLnBrk="0" fontAlgn="base" hangingPunct="0">
              <a:lnSpc>
                <a:spcPct val="95000"/>
              </a:lnSpc>
              <a:spcBef>
                <a:spcPct val="0"/>
              </a:spcBef>
              <a:spcAft>
                <a:spcPct val="0"/>
              </a:spcAft>
              <a:defRPr sz="2400" b="1">
                <a:solidFill>
                  <a:srgbClr val="FFFFFF"/>
                </a:solidFill>
                <a:latin typeface="Century Gothic" panose="020B0502020202020204" pitchFamily="34" charset="0"/>
                <a:ea typeface="+mj-ea"/>
                <a:cs typeface="+mj-cs"/>
              </a:defRPr>
            </a:lvl1pPr>
            <a:lvl2pPr algn="l" rtl="0" eaLnBrk="0" fontAlgn="base" hangingPunct="0">
              <a:lnSpc>
                <a:spcPct val="95000"/>
              </a:lnSpc>
              <a:spcBef>
                <a:spcPct val="0"/>
              </a:spcBef>
              <a:spcAft>
                <a:spcPct val="0"/>
              </a:spcAft>
              <a:defRPr sz="2800" b="1">
                <a:solidFill>
                  <a:srgbClr val="FFFFFF"/>
                </a:solidFill>
                <a:latin typeface="Arial" charset="0"/>
              </a:defRPr>
            </a:lvl2pPr>
            <a:lvl3pPr algn="l" rtl="0" eaLnBrk="0" fontAlgn="base" hangingPunct="0">
              <a:lnSpc>
                <a:spcPct val="95000"/>
              </a:lnSpc>
              <a:spcBef>
                <a:spcPct val="0"/>
              </a:spcBef>
              <a:spcAft>
                <a:spcPct val="0"/>
              </a:spcAft>
              <a:defRPr sz="2800" b="1">
                <a:solidFill>
                  <a:srgbClr val="FFFFFF"/>
                </a:solidFill>
                <a:latin typeface="Arial" charset="0"/>
              </a:defRPr>
            </a:lvl3pPr>
            <a:lvl4pPr algn="l" rtl="0" eaLnBrk="0" fontAlgn="base" hangingPunct="0">
              <a:lnSpc>
                <a:spcPct val="95000"/>
              </a:lnSpc>
              <a:spcBef>
                <a:spcPct val="0"/>
              </a:spcBef>
              <a:spcAft>
                <a:spcPct val="0"/>
              </a:spcAft>
              <a:defRPr sz="2800" b="1">
                <a:solidFill>
                  <a:srgbClr val="FFFFFF"/>
                </a:solidFill>
                <a:latin typeface="Arial" charset="0"/>
              </a:defRPr>
            </a:lvl4pPr>
            <a:lvl5pPr algn="l" rtl="0" eaLnBrk="0" fontAlgn="base" hangingPunct="0">
              <a:lnSpc>
                <a:spcPct val="95000"/>
              </a:lnSpc>
              <a:spcBef>
                <a:spcPct val="0"/>
              </a:spcBef>
              <a:spcAft>
                <a:spcPct val="0"/>
              </a:spcAft>
              <a:defRPr sz="2800" b="1">
                <a:solidFill>
                  <a:srgbClr val="FFFFFF"/>
                </a:solidFill>
                <a:latin typeface="Arial" charset="0"/>
              </a:defRPr>
            </a:lvl5pPr>
            <a:lvl6pPr marL="457200" algn="l" rtl="0" eaLnBrk="0" fontAlgn="base" hangingPunct="0">
              <a:lnSpc>
                <a:spcPct val="95000"/>
              </a:lnSpc>
              <a:spcBef>
                <a:spcPct val="0"/>
              </a:spcBef>
              <a:spcAft>
                <a:spcPct val="0"/>
              </a:spcAft>
              <a:defRPr sz="2400" b="1">
                <a:solidFill>
                  <a:srgbClr val="FFFFFF"/>
                </a:solidFill>
                <a:latin typeface="Arial" charset="0"/>
              </a:defRPr>
            </a:lvl6pPr>
            <a:lvl7pPr marL="914400" algn="l" rtl="0" eaLnBrk="0" fontAlgn="base" hangingPunct="0">
              <a:lnSpc>
                <a:spcPct val="95000"/>
              </a:lnSpc>
              <a:spcBef>
                <a:spcPct val="0"/>
              </a:spcBef>
              <a:spcAft>
                <a:spcPct val="0"/>
              </a:spcAft>
              <a:defRPr sz="2400" b="1">
                <a:solidFill>
                  <a:srgbClr val="FFFFFF"/>
                </a:solidFill>
                <a:latin typeface="Arial" charset="0"/>
              </a:defRPr>
            </a:lvl7pPr>
            <a:lvl8pPr marL="1371600" algn="l" rtl="0" eaLnBrk="0" fontAlgn="base" hangingPunct="0">
              <a:lnSpc>
                <a:spcPct val="95000"/>
              </a:lnSpc>
              <a:spcBef>
                <a:spcPct val="0"/>
              </a:spcBef>
              <a:spcAft>
                <a:spcPct val="0"/>
              </a:spcAft>
              <a:defRPr sz="2400" b="1">
                <a:solidFill>
                  <a:srgbClr val="FFFFFF"/>
                </a:solidFill>
                <a:latin typeface="Arial" charset="0"/>
              </a:defRPr>
            </a:lvl8pPr>
            <a:lvl9pPr marL="1828800" algn="l" rtl="0" eaLnBrk="0" fontAlgn="base" hangingPunct="0">
              <a:lnSpc>
                <a:spcPct val="95000"/>
              </a:lnSpc>
              <a:spcBef>
                <a:spcPct val="0"/>
              </a:spcBef>
              <a:spcAft>
                <a:spcPct val="0"/>
              </a:spcAft>
              <a:defRPr sz="2400" b="1">
                <a:solidFill>
                  <a:srgbClr val="FFFFFF"/>
                </a:solidFill>
                <a:latin typeface="Arial" charset="0"/>
              </a:defRPr>
            </a:lvl9pPr>
          </a:lstStyle>
          <a:p>
            <a:pPr lvl="0" defTabSz="914400">
              <a:defRPr/>
            </a:pPr>
            <a:r>
              <a:rPr lang="en-US" sz="2800" dirty="0">
                <a:solidFill>
                  <a:srgbClr val="000000"/>
                </a:solidFill>
                <a:latin typeface="Arial"/>
              </a:rPr>
              <a:t>SECTION A – NEMA 1 Enclosures</a:t>
            </a:r>
            <a:endParaRPr lang="en-US" sz="2800" kern="0" dirty="0">
              <a:solidFill>
                <a:srgbClr val="000000"/>
              </a:solidFill>
              <a:latin typeface="Arial"/>
            </a:endParaRPr>
          </a:p>
        </p:txBody>
      </p:sp>
      <p:pic>
        <p:nvPicPr>
          <p:cNvPr id="5122" name="Picture 2">
            <a:extLst>
              <a:ext uri="{FF2B5EF4-FFF2-40B4-BE49-F238E27FC236}">
                <a16:creationId xmlns:a16="http://schemas.microsoft.com/office/drawing/2014/main" id="{672CA9A4-280E-4922-B053-86705B8626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984" y="990600"/>
            <a:ext cx="2618874" cy="261887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785FDB84-C40E-44D0-BDCA-3B77B71F13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984" y="3609474"/>
            <a:ext cx="2732532" cy="27325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A218496-3128-43EF-A29B-656846BF97D7}"/>
              </a:ext>
            </a:extLst>
          </p:cNvPr>
          <p:cNvSpPr txBox="1"/>
          <p:nvPr/>
        </p:nvSpPr>
        <p:spPr>
          <a:xfrm>
            <a:off x="2863516" y="1163053"/>
            <a:ext cx="5973037" cy="4278094"/>
          </a:xfrm>
          <a:prstGeom prst="rect">
            <a:avLst/>
          </a:prstGeom>
          <a:noFill/>
        </p:spPr>
        <p:txBody>
          <a:bodyPr wrap="square" rtlCol="0">
            <a:spAutoFit/>
          </a:bodyPr>
          <a:lstStyle/>
          <a:p>
            <a:r>
              <a:rPr lang="en-US" sz="1400" b="1" u="sng" dirty="0"/>
              <a:t>SC Series</a:t>
            </a:r>
            <a:r>
              <a:rPr lang="en-US" sz="1400" b="1" dirty="0"/>
              <a:t> (Screw Cover)</a:t>
            </a:r>
            <a:endParaRPr lang="en-US" sz="1400" b="1" u="sng" dirty="0"/>
          </a:p>
          <a:p>
            <a:r>
              <a:rPr lang="en-US" sz="1400" dirty="0"/>
              <a:t>The SC series is a Type 1 rated enclosure where a flat lid is secured with screws.  The screws do not need to be fully removed to take off the lid due to a teardrop style cutout.</a:t>
            </a:r>
          </a:p>
          <a:p>
            <a:endParaRPr lang="en-US" sz="1400" dirty="0"/>
          </a:p>
          <a:p>
            <a:r>
              <a:rPr lang="en-US" sz="1400" u="sng" dirty="0"/>
              <a:t>Application</a:t>
            </a:r>
          </a:p>
          <a:p>
            <a:r>
              <a:rPr lang="en-US" sz="1400" dirty="0"/>
              <a:t>Designed for use as a junction and pull box for commercial and general industrial applications.</a:t>
            </a:r>
          </a:p>
          <a:p>
            <a:endParaRPr lang="en-US" sz="1400" dirty="0"/>
          </a:p>
          <a:p>
            <a:r>
              <a:rPr lang="en-US" sz="1400" u="sng" dirty="0"/>
              <a:t>Specifications</a:t>
            </a:r>
          </a:p>
          <a:p>
            <a:pPr marL="285750" indent="-285750">
              <a:buFont typeface="Arial" panose="020B0604020202020204" pitchFamily="34" charset="0"/>
              <a:buChar char="•"/>
            </a:pPr>
            <a:r>
              <a:rPr lang="en-US" sz="1400" dirty="0"/>
              <a:t>Sizes offered range from 4”x4”x4” up to 48”x48”x18”</a:t>
            </a:r>
          </a:p>
          <a:p>
            <a:pPr marL="285750" indent="-285750">
              <a:buFont typeface="Arial" panose="020B0604020202020204" pitchFamily="34" charset="0"/>
              <a:buChar char="•"/>
            </a:pPr>
            <a:r>
              <a:rPr lang="en-US" sz="1400" dirty="0"/>
              <a:t>Manufactured in both galvanized steel and carbon steel painted ANSI 61 gray texture</a:t>
            </a:r>
          </a:p>
          <a:p>
            <a:pPr marL="285750" indent="-285750">
              <a:buFont typeface="Arial" panose="020B0604020202020204" pitchFamily="34" charset="0"/>
              <a:buChar char="•"/>
            </a:pPr>
            <a:r>
              <a:rPr lang="en-US" sz="1400" dirty="0"/>
              <a:t>Offered with or without concentric knockouts up to 24”x36”x12”</a:t>
            </a:r>
          </a:p>
          <a:p>
            <a:pPr marL="285750" indent="-285750">
              <a:buFont typeface="Arial" panose="020B0604020202020204" pitchFamily="34" charset="0"/>
              <a:buChar char="•"/>
            </a:pPr>
            <a:endParaRPr lang="en-US" sz="1400" dirty="0"/>
          </a:p>
          <a:p>
            <a:r>
              <a:rPr lang="en-US" sz="1400" u="sng" dirty="0"/>
              <a:t>Back Panel</a:t>
            </a:r>
          </a:p>
          <a:p>
            <a:pPr marL="285750" indent="-285750">
              <a:buFont typeface="Arial" panose="020B0604020202020204" pitchFamily="34" charset="0"/>
              <a:buChar char="•"/>
            </a:pPr>
            <a:r>
              <a:rPr lang="en-US" sz="1400" dirty="0"/>
              <a:t>N/A</a:t>
            </a:r>
          </a:p>
          <a:p>
            <a:endParaRPr lang="en-US" sz="1600" dirty="0"/>
          </a:p>
          <a:p>
            <a:pPr marL="285750" indent="-285750">
              <a:buFont typeface="Arial" panose="020B0604020202020204" pitchFamily="34" charset="0"/>
              <a:buChar char="•"/>
            </a:pPr>
            <a:endParaRPr lang="en-US" dirty="0"/>
          </a:p>
        </p:txBody>
      </p:sp>
      <p:sp>
        <p:nvSpPr>
          <p:cNvPr id="15" name="Oval 14">
            <a:extLst>
              <a:ext uri="{FF2B5EF4-FFF2-40B4-BE49-F238E27FC236}">
                <a16:creationId xmlns:a16="http://schemas.microsoft.com/office/drawing/2014/main" id="{E70050E5-E586-4073-93E5-C4E87C91E932}"/>
              </a:ext>
            </a:extLst>
          </p:cNvPr>
          <p:cNvSpPr/>
          <p:nvPr/>
        </p:nvSpPr>
        <p:spPr bwMode="auto">
          <a:xfrm>
            <a:off x="822157" y="4404240"/>
            <a:ext cx="372979" cy="381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6" name="Oval 15">
            <a:extLst>
              <a:ext uri="{FF2B5EF4-FFF2-40B4-BE49-F238E27FC236}">
                <a16:creationId xmlns:a16="http://schemas.microsoft.com/office/drawing/2014/main" id="{F0693A3D-71E2-4E0E-99EE-B5E66997761A}"/>
              </a:ext>
            </a:extLst>
          </p:cNvPr>
          <p:cNvSpPr/>
          <p:nvPr/>
        </p:nvSpPr>
        <p:spPr bwMode="auto">
          <a:xfrm>
            <a:off x="372978" y="2602831"/>
            <a:ext cx="372979" cy="381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696716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88280D3-D7B6-41A2-AB7F-4D5686C1A40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6" name="think-cell Slide" r:id="rId5" imgW="471" imgH="470" progId="TCLayout.ActiveDocument.1">
                  <p:embed/>
                </p:oleObj>
              </mc:Choice>
              <mc:Fallback>
                <p:oleObj name="think-cell Slide" r:id="rId5" imgW="471" imgH="470" progId="TCLayout.ActiveDocument.1">
                  <p:embed/>
                  <p:pic>
                    <p:nvPicPr>
                      <p:cNvPr id="4" name="Object 3" hidden="1">
                        <a:extLst>
                          <a:ext uri="{FF2B5EF4-FFF2-40B4-BE49-F238E27FC236}">
                            <a16:creationId xmlns:a16="http://schemas.microsoft.com/office/drawing/2014/main" id="{488280D3-D7B6-41A2-AB7F-4D5686C1A40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396695-4B07-4B76-8AA5-6D784BE87D6C}"/>
              </a:ext>
            </a:extLst>
          </p:cNvPr>
          <p:cNvSpPr/>
          <p:nvPr>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Century Gothic" panose="020B0502020202020204" pitchFamily="34" charset="0"/>
            </a:endParaRPr>
          </a:p>
        </p:txBody>
      </p:sp>
      <p:sp>
        <p:nvSpPr>
          <p:cNvPr id="22" name="Title 1">
            <a:extLst>
              <a:ext uri="{FF2B5EF4-FFF2-40B4-BE49-F238E27FC236}">
                <a16:creationId xmlns:a16="http://schemas.microsoft.com/office/drawing/2014/main" id="{9ED0246F-B61D-453A-B935-AB1DDC7CA8DC}"/>
              </a:ext>
            </a:extLst>
          </p:cNvPr>
          <p:cNvSpPr txBox="1">
            <a:spLocks/>
          </p:cNvSpPr>
          <p:nvPr/>
        </p:nvSpPr>
        <p:spPr bwMode="gray">
          <a:xfrm>
            <a:off x="130984" y="108055"/>
            <a:ext cx="8143004" cy="600075"/>
          </a:xfrm>
          <a:prstGeom prst="rect">
            <a:avLst/>
          </a:prstGeom>
          <a:noFill/>
          <a:ln w="9525">
            <a:noFill/>
            <a:miter lim="800000"/>
            <a:headEnd/>
            <a:tailEnd/>
          </a:ln>
        </p:spPr>
        <p:txBody>
          <a:bodyPr vert="horz" wrap="square" lIns="0" tIns="45720" rIns="0" bIns="0" numCol="1" anchor="ctr" anchorCtr="0" compatLnSpc="1">
            <a:prstTxWarp prst="textNoShape">
              <a:avLst/>
            </a:prstTxWarp>
            <a:noAutofit/>
          </a:bodyPr>
          <a:lstStyle>
            <a:lvl1pPr algn="l" rtl="0" eaLnBrk="0" fontAlgn="base" hangingPunct="0">
              <a:lnSpc>
                <a:spcPct val="95000"/>
              </a:lnSpc>
              <a:spcBef>
                <a:spcPct val="0"/>
              </a:spcBef>
              <a:spcAft>
                <a:spcPct val="0"/>
              </a:spcAft>
              <a:defRPr sz="2400" b="1">
                <a:solidFill>
                  <a:srgbClr val="FFFFFF"/>
                </a:solidFill>
                <a:latin typeface="Century Gothic" panose="020B0502020202020204" pitchFamily="34" charset="0"/>
                <a:ea typeface="+mj-ea"/>
                <a:cs typeface="+mj-cs"/>
              </a:defRPr>
            </a:lvl1pPr>
            <a:lvl2pPr algn="l" rtl="0" eaLnBrk="0" fontAlgn="base" hangingPunct="0">
              <a:lnSpc>
                <a:spcPct val="95000"/>
              </a:lnSpc>
              <a:spcBef>
                <a:spcPct val="0"/>
              </a:spcBef>
              <a:spcAft>
                <a:spcPct val="0"/>
              </a:spcAft>
              <a:defRPr sz="2800" b="1">
                <a:solidFill>
                  <a:srgbClr val="FFFFFF"/>
                </a:solidFill>
                <a:latin typeface="Arial" charset="0"/>
              </a:defRPr>
            </a:lvl2pPr>
            <a:lvl3pPr algn="l" rtl="0" eaLnBrk="0" fontAlgn="base" hangingPunct="0">
              <a:lnSpc>
                <a:spcPct val="95000"/>
              </a:lnSpc>
              <a:spcBef>
                <a:spcPct val="0"/>
              </a:spcBef>
              <a:spcAft>
                <a:spcPct val="0"/>
              </a:spcAft>
              <a:defRPr sz="2800" b="1">
                <a:solidFill>
                  <a:srgbClr val="FFFFFF"/>
                </a:solidFill>
                <a:latin typeface="Arial" charset="0"/>
              </a:defRPr>
            </a:lvl3pPr>
            <a:lvl4pPr algn="l" rtl="0" eaLnBrk="0" fontAlgn="base" hangingPunct="0">
              <a:lnSpc>
                <a:spcPct val="95000"/>
              </a:lnSpc>
              <a:spcBef>
                <a:spcPct val="0"/>
              </a:spcBef>
              <a:spcAft>
                <a:spcPct val="0"/>
              </a:spcAft>
              <a:defRPr sz="2800" b="1">
                <a:solidFill>
                  <a:srgbClr val="FFFFFF"/>
                </a:solidFill>
                <a:latin typeface="Arial" charset="0"/>
              </a:defRPr>
            </a:lvl4pPr>
            <a:lvl5pPr algn="l" rtl="0" eaLnBrk="0" fontAlgn="base" hangingPunct="0">
              <a:lnSpc>
                <a:spcPct val="95000"/>
              </a:lnSpc>
              <a:spcBef>
                <a:spcPct val="0"/>
              </a:spcBef>
              <a:spcAft>
                <a:spcPct val="0"/>
              </a:spcAft>
              <a:defRPr sz="2800" b="1">
                <a:solidFill>
                  <a:srgbClr val="FFFFFF"/>
                </a:solidFill>
                <a:latin typeface="Arial" charset="0"/>
              </a:defRPr>
            </a:lvl5pPr>
            <a:lvl6pPr marL="457200" algn="l" rtl="0" eaLnBrk="0" fontAlgn="base" hangingPunct="0">
              <a:lnSpc>
                <a:spcPct val="95000"/>
              </a:lnSpc>
              <a:spcBef>
                <a:spcPct val="0"/>
              </a:spcBef>
              <a:spcAft>
                <a:spcPct val="0"/>
              </a:spcAft>
              <a:defRPr sz="2400" b="1">
                <a:solidFill>
                  <a:srgbClr val="FFFFFF"/>
                </a:solidFill>
                <a:latin typeface="Arial" charset="0"/>
              </a:defRPr>
            </a:lvl6pPr>
            <a:lvl7pPr marL="914400" algn="l" rtl="0" eaLnBrk="0" fontAlgn="base" hangingPunct="0">
              <a:lnSpc>
                <a:spcPct val="95000"/>
              </a:lnSpc>
              <a:spcBef>
                <a:spcPct val="0"/>
              </a:spcBef>
              <a:spcAft>
                <a:spcPct val="0"/>
              </a:spcAft>
              <a:defRPr sz="2400" b="1">
                <a:solidFill>
                  <a:srgbClr val="FFFFFF"/>
                </a:solidFill>
                <a:latin typeface="Arial" charset="0"/>
              </a:defRPr>
            </a:lvl7pPr>
            <a:lvl8pPr marL="1371600" algn="l" rtl="0" eaLnBrk="0" fontAlgn="base" hangingPunct="0">
              <a:lnSpc>
                <a:spcPct val="95000"/>
              </a:lnSpc>
              <a:spcBef>
                <a:spcPct val="0"/>
              </a:spcBef>
              <a:spcAft>
                <a:spcPct val="0"/>
              </a:spcAft>
              <a:defRPr sz="2400" b="1">
                <a:solidFill>
                  <a:srgbClr val="FFFFFF"/>
                </a:solidFill>
                <a:latin typeface="Arial" charset="0"/>
              </a:defRPr>
            </a:lvl8pPr>
            <a:lvl9pPr marL="1828800" algn="l" rtl="0" eaLnBrk="0" fontAlgn="base" hangingPunct="0">
              <a:lnSpc>
                <a:spcPct val="95000"/>
              </a:lnSpc>
              <a:spcBef>
                <a:spcPct val="0"/>
              </a:spcBef>
              <a:spcAft>
                <a:spcPct val="0"/>
              </a:spcAft>
              <a:defRPr sz="2400" b="1">
                <a:solidFill>
                  <a:srgbClr val="FFFFFF"/>
                </a:solidFill>
                <a:latin typeface="Arial" charset="0"/>
              </a:defRPr>
            </a:lvl9pPr>
          </a:lstStyle>
          <a:p>
            <a:pPr lvl="0" defTabSz="914400">
              <a:defRPr/>
            </a:pPr>
            <a:r>
              <a:rPr lang="en-US" sz="2800" kern="0" dirty="0">
                <a:solidFill>
                  <a:srgbClr val="000000"/>
                </a:solidFill>
                <a:latin typeface="Arial"/>
              </a:rPr>
              <a:t>SECTION A (cont’d)</a:t>
            </a:r>
          </a:p>
        </p:txBody>
      </p:sp>
      <p:pic>
        <p:nvPicPr>
          <p:cNvPr id="3" name="Picture 2">
            <a:extLst>
              <a:ext uri="{FF2B5EF4-FFF2-40B4-BE49-F238E27FC236}">
                <a16:creationId xmlns:a16="http://schemas.microsoft.com/office/drawing/2014/main" id="{AC61CCFD-3C76-468D-8C86-908C624EF6D2}"/>
              </a:ext>
            </a:extLst>
          </p:cNvPr>
          <p:cNvPicPr>
            <a:picLocks noChangeAspect="1"/>
          </p:cNvPicPr>
          <p:nvPr/>
        </p:nvPicPr>
        <p:blipFill>
          <a:blip r:embed="rId7"/>
          <a:stretch>
            <a:fillRect/>
          </a:stretch>
        </p:blipFill>
        <p:spPr>
          <a:xfrm>
            <a:off x="0" y="1379618"/>
            <a:ext cx="3264570" cy="3264570"/>
          </a:xfrm>
          <a:prstGeom prst="rect">
            <a:avLst/>
          </a:prstGeom>
        </p:spPr>
      </p:pic>
      <p:sp>
        <p:nvSpPr>
          <p:cNvPr id="5" name="TextBox 4">
            <a:extLst>
              <a:ext uri="{FF2B5EF4-FFF2-40B4-BE49-F238E27FC236}">
                <a16:creationId xmlns:a16="http://schemas.microsoft.com/office/drawing/2014/main" id="{165E7FA7-6C2B-4A9C-BF1B-031816EBF2BC}"/>
              </a:ext>
            </a:extLst>
          </p:cNvPr>
          <p:cNvSpPr txBox="1"/>
          <p:nvPr/>
        </p:nvSpPr>
        <p:spPr>
          <a:xfrm>
            <a:off x="3103082" y="1194952"/>
            <a:ext cx="5840392" cy="4216539"/>
          </a:xfrm>
          <a:prstGeom prst="rect">
            <a:avLst/>
          </a:prstGeom>
          <a:noFill/>
        </p:spPr>
        <p:txBody>
          <a:bodyPr wrap="square" rtlCol="0">
            <a:spAutoFit/>
          </a:bodyPr>
          <a:lstStyle/>
          <a:p>
            <a:r>
              <a:rPr lang="en-US" sz="1400" b="1" u="sng" dirty="0">
                <a:solidFill>
                  <a:srgbClr val="000000"/>
                </a:solidFill>
              </a:rPr>
              <a:t>A Series</a:t>
            </a:r>
          </a:p>
          <a:p>
            <a:r>
              <a:rPr lang="en-US" sz="1400" dirty="0">
                <a:solidFill>
                  <a:srgbClr val="000000"/>
                </a:solidFill>
              </a:rPr>
              <a:t>The A series enclosures are rated Type 1.  They use the same tub as the screw cover enclosures but have a hinged cover.  They are secured shut with a friction catch and have a pull tab for easy access to the components inside.</a:t>
            </a:r>
          </a:p>
          <a:p>
            <a:endParaRPr lang="en-US" sz="1400" dirty="0">
              <a:solidFill>
                <a:srgbClr val="000000"/>
              </a:solidFill>
            </a:endParaRPr>
          </a:p>
          <a:p>
            <a:r>
              <a:rPr lang="en-US" sz="1400" u="sng" dirty="0">
                <a:solidFill>
                  <a:srgbClr val="000000"/>
                </a:solidFill>
              </a:rPr>
              <a:t>Applications</a:t>
            </a:r>
          </a:p>
          <a:p>
            <a:r>
              <a:rPr lang="en-US" sz="1400" dirty="0"/>
              <a:t>Designed for use as a surface mounted junction box, switch box, or cutout box.  Best used in an application where internal components must have regular access.</a:t>
            </a:r>
          </a:p>
          <a:p>
            <a:endParaRPr lang="en-US" sz="1400" dirty="0"/>
          </a:p>
          <a:p>
            <a:r>
              <a:rPr lang="en-US" sz="1400" u="sng" dirty="0"/>
              <a:t>Specifications</a:t>
            </a:r>
          </a:p>
          <a:p>
            <a:pPr marL="285750" indent="-285750">
              <a:buFont typeface="Arial" panose="020B0604020202020204" pitchFamily="34" charset="0"/>
              <a:buChar char="•"/>
            </a:pPr>
            <a:r>
              <a:rPr lang="en-US" sz="1400" dirty="0"/>
              <a:t>Sizes offered range from 5”x4.5”x3” up to 36”x24”x8”</a:t>
            </a:r>
          </a:p>
          <a:p>
            <a:pPr marL="285750" indent="-285750">
              <a:buFont typeface="Arial" panose="020B0604020202020204" pitchFamily="34" charset="0"/>
              <a:buChar char="•"/>
            </a:pPr>
            <a:r>
              <a:rPr lang="en-US" sz="1400" dirty="0"/>
              <a:t>Manufactured from carbon steel painted ANSI 61 gray texture.</a:t>
            </a:r>
            <a:endParaRPr lang="en-US" sz="1400" b="1" dirty="0"/>
          </a:p>
          <a:p>
            <a:pPr marL="285750" indent="-285750">
              <a:buFont typeface="Arial" panose="020B0604020202020204" pitchFamily="34" charset="0"/>
              <a:buChar char="•"/>
            </a:pPr>
            <a:r>
              <a:rPr lang="en-US" sz="1400" dirty="0"/>
              <a:t>All sizes have concentric knockouts</a:t>
            </a:r>
          </a:p>
          <a:p>
            <a:pPr marL="285750" indent="-285750">
              <a:buFont typeface="Arial" panose="020B0604020202020204" pitchFamily="34" charset="0"/>
              <a:buChar char="•"/>
            </a:pPr>
            <a:endParaRPr lang="en-US" sz="1400" u="sng" dirty="0"/>
          </a:p>
          <a:p>
            <a:r>
              <a:rPr lang="en-US" sz="1400" u="sng" dirty="0"/>
              <a:t>Back Panel</a:t>
            </a:r>
          </a:p>
          <a:p>
            <a:pPr marL="285750" indent="-285750">
              <a:buFont typeface="Arial" panose="020B0604020202020204" pitchFamily="34" charset="0"/>
              <a:buChar char="•"/>
            </a:pPr>
            <a:r>
              <a:rPr lang="en-US" sz="1400" dirty="0"/>
              <a:t>N/A</a:t>
            </a:r>
          </a:p>
          <a:p>
            <a:pPr marL="285750" indent="-285750">
              <a:buFont typeface="Arial" panose="020B0604020202020204" pitchFamily="34" charset="0"/>
              <a:buChar char="•"/>
            </a:pPr>
            <a:endParaRPr lang="en-US" sz="1600" u="sng" dirty="0"/>
          </a:p>
        </p:txBody>
      </p:sp>
      <p:pic>
        <p:nvPicPr>
          <p:cNvPr id="11" name="Picture 10">
            <a:extLst>
              <a:ext uri="{FF2B5EF4-FFF2-40B4-BE49-F238E27FC236}">
                <a16:creationId xmlns:a16="http://schemas.microsoft.com/office/drawing/2014/main" id="{D1847013-73ED-4F34-BFC5-64F7748AE3C0}"/>
              </a:ext>
            </a:extLst>
          </p:cNvPr>
          <p:cNvPicPr>
            <a:picLocks noChangeAspect="1"/>
          </p:cNvPicPr>
          <p:nvPr/>
        </p:nvPicPr>
        <p:blipFill rotWithShape="1">
          <a:blip r:embed="rId7"/>
          <a:srcRect l="21756" t="19663" r="65535" b="67408"/>
          <a:stretch/>
        </p:blipFill>
        <p:spPr>
          <a:xfrm>
            <a:off x="408267" y="4833213"/>
            <a:ext cx="1264966" cy="1286850"/>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736376A3-22E7-402B-A28C-2F7178E51172}"/>
              </a:ext>
            </a:extLst>
          </p:cNvPr>
          <p:cNvPicPr>
            <a:picLocks noChangeAspect="1"/>
          </p:cNvPicPr>
          <p:nvPr/>
        </p:nvPicPr>
        <p:blipFill rotWithShape="1">
          <a:blip r:embed="rId7"/>
          <a:srcRect l="75901" t="39841" r="13878" b="50403"/>
          <a:stretch/>
        </p:blipFill>
        <p:spPr>
          <a:xfrm>
            <a:off x="1952648" y="5104153"/>
            <a:ext cx="871019" cy="831427"/>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Oval 5">
            <a:extLst>
              <a:ext uri="{FF2B5EF4-FFF2-40B4-BE49-F238E27FC236}">
                <a16:creationId xmlns:a16="http://schemas.microsoft.com/office/drawing/2014/main" id="{FF6421E0-FE70-42DC-B1A5-ABF104878717}"/>
              </a:ext>
            </a:extLst>
          </p:cNvPr>
          <p:cNvSpPr/>
          <p:nvPr/>
        </p:nvSpPr>
        <p:spPr bwMode="auto">
          <a:xfrm>
            <a:off x="717884" y="2033337"/>
            <a:ext cx="372979" cy="381000"/>
          </a:xfrm>
          <a:prstGeom prst="ellipse">
            <a:avLst/>
          </a:pr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4" name="Oval 13">
            <a:extLst>
              <a:ext uri="{FF2B5EF4-FFF2-40B4-BE49-F238E27FC236}">
                <a16:creationId xmlns:a16="http://schemas.microsoft.com/office/drawing/2014/main" id="{01A5FB1F-3E34-435C-9F44-51A59C37653F}"/>
              </a:ext>
            </a:extLst>
          </p:cNvPr>
          <p:cNvSpPr/>
          <p:nvPr/>
        </p:nvSpPr>
        <p:spPr bwMode="auto">
          <a:xfrm>
            <a:off x="2473225" y="2671010"/>
            <a:ext cx="330335" cy="340893"/>
          </a:xfrm>
          <a:prstGeom prst="ellipse">
            <a:avLst/>
          </a:pr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cxnSp>
        <p:nvCxnSpPr>
          <p:cNvPr id="15" name="Straight Connector 14">
            <a:extLst>
              <a:ext uri="{FF2B5EF4-FFF2-40B4-BE49-F238E27FC236}">
                <a16:creationId xmlns:a16="http://schemas.microsoft.com/office/drawing/2014/main" id="{C4981DFF-7A84-43E5-8BC4-2126F0E2D74D}"/>
              </a:ext>
            </a:extLst>
          </p:cNvPr>
          <p:cNvCxnSpPr>
            <a:cxnSpLocks/>
            <a:stCxn id="6" idx="4"/>
            <a:endCxn id="11" idx="0"/>
          </p:cNvCxnSpPr>
          <p:nvPr/>
        </p:nvCxnSpPr>
        <p:spPr bwMode="auto">
          <a:xfrm>
            <a:off x="904374" y="2414337"/>
            <a:ext cx="136376" cy="241887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5BDE4667-5CA5-4850-91ED-398882C921AF}"/>
              </a:ext>
            </a:extLst>
          </p:cNvPr>
          <p:cNvCxnSpPr>
            <a:cxnSpLocks/>
            <a:stCxn id="14" idx="4"/>
            <a:endCxn id="12" idx="0"/>
          </p:cNvCxnSpPr>
          <p:nvPr/>
        </p:nvCxnSpPr>
        <p:spPr bwMode="auto">
          <a:xfrm flipH="1">
            <a:off x="2388158" y="3011903"/>
            <a:ext cx="250235" cy="209225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097700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88280D3-D7B6-41A2-AB7F-4D5686C1A40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0" name="think-cell Slide" r:id="rId5" imgW="471" imgH="470" progId="TCLayout.ActiveDocument.1">
                  <p:embed/>
                </p:oleObj>
              </mc:Choice>
              <mc:Fallback>
                <p:oleObj name="think-cell Slide" r:id="rId5" imgW="471" imgH="470" progId="TCLayout.ActiveDocument.1">
                  <p:embed/>
                  <p:pic>
                    <p:nvPicPr>
                      <p:cNvPr id="4" name="Object 3" hidden="1">
                        <a:extLst>
                          <a:ext uri="{FF2B5EF4-FFF2-40B4-BE49-F238E27FC236}">
                            <a16:creationId xmlns:a16="http://schemas.microsoft.com/office/drawing/2014/main" id="{488280D3-D7B6-41A2-AB7F-4D5686C1A40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396695-4B07-4B76-8AA5-6D784BE87D6C}"/>
              </a:ext>
            </a:extLst>
          </p:cNvPr>
          <p:cNvSpPr/>
          <p:nvPr>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Century Gothic" panose="020B0502020202020204" pitchFamily="34" charset="0"/>
            </a:endParaRPr>
          </a:p>
        </p:txBody>
      </p:sp>
      <p:sp>
        <p:nvSpPr>
          <p:cNvPr id="22" name="Title 1">
            <a:extLst>
              <a:ext uri="{FF2B5EF4-FFF2-40B4-BE49-F238E27FC236}">
                <a16:creationId xmlns:a16="http://schemas.microsoft.com/office/drawing/2014/main" id="{9ED0246F-B61D-453A-B935-AB1DDC7CA8DC}"/>
              </a:ext>
            </a:extLst>
          </p:cNvPr>
          <p:cNvSpPr txBox="1">
            <a:spLocks/>
          </p:cNvSpPr>
          <p:nvPr/>
        </p:nvSpPr>
        <p:spPr bwMode="gray">
          <a:xfrm>
            <a:off x="130984" y="108055"/>
            <a:ext cx="8143004" cy="600075"/>
          </a:xfrm>
          <a:prstGeom prst="rect">
            <a:avLst/>
          </a:prstGeom>
          <a:noFill/>
          <a:ln w="9525">
            <a:noFill/>
            <a:miter lim="800000"/>
            <a:headEnd/>
            <a:tailEnd/>
          </a:ln>
        </p:spPr>
        <p:txBody>
          <a:bodyPr vert="horz" wrap="square" lIns="0" tIns="45720" rIns="0" bIns="0" numCol="1" anchor="ctr" anchorCtr="0" compatLnSpc="1">
            <a:prstTxWarp prst="textNoShape">
              <a:avLst/>
            </a:prstTxWarp>
            <a:noAutofit/>
          </a:bodyPr>
          <a:lstStyle>
            <a:lvl1pPr algn="l" rtl="0" eaLnBrk="0" fontAlgn="base" hangingPunct="0">
              <a:lnSpc>
                <a:spcPct val="95000"/>
              </a:lnSpc>
              <a:spcBef>
                <a:spcPct val="0"/>
              </a:spcBef>
              <a:spcAft>
                <a:spcPct val="0"/>
              </a:spcAft>
              <a:defRPr sz="2400" b="1">
                <a:solidFill>
                  <a:srgbClr val="FFFFFF"/>
                </a:solidFill>
                <a:latin typeface="Century Gothic" panose="020B0502020202020204" pitchFamily="34" charset="0"/>
                <a:ea typeface="+mj-ea"/>
                <a:cs typeface="+mj-cs"/>
              </a:defRPr>
            </a:lvl1pPr>
            <a:lvl2pPr algn="l" rtl="0" eaLnBrk="0" fontAlgn="base" hangingPunct="0">
              <a:lnSpc>
                <a:spcPct val="95000"/>
              </a:lnSpc>
              <a:spcBef>
                <a:spcPct val="0"/>
              </a:spcBef>
              <a:spcAft>
                <a:spcPct val="0"/>
              </a:spcAft>
              <a:defRPr sz="2800" b="1">
                <a:solidFill>
                  <a:srgbClr val="FFFFFF"/>
                </a:solidFill>
                <a:latin typeface="Arial" charset="0"/>
              </a:defRPr>
            </a:lvl2pPr>
            <a:lvl3pPr algn="l" rtl="0" eaLnBrk="0" fontAlgn="base" hangingPunct="0">
              <a:lnSpc>
                <a:spcPct val="95000"/>
              </a:lnSpc>
              <a:spcBef>
                <a:spcPct val="0"/>
              </a:spcBef>
              <a:spcAft>
                <a:spcPct val="0"/>
              </a:spcAft>
              <a:defRPr sz="2800" b="1">
                <a:solidFill>
                  <a:srgbClr val="FFFFFF"/>
                </a:solidFill>
                <a:latin typeface="Arial" charset="0"/>
              </a:defRPr>
            </a:lvl3pPr>
            <a:lvl4pPr algn="l" rtl="0" eaLnBrk="0" fontAlgn="base" hangingPunct="0">
              <a:lnSpc>
                <a:spcPct val="95000"/>
              </a:lnSpc>
              <a:spcBef>
                <a:spcPct val="0"/>
              </a:spcBef>
              <a:spcAft>
                <a:spcPct val="0"/>
              </a:spcAft>
              <a:defRPr sz="2800" b="1">
                <a:solidFill>
                  <a:srgbClr val="FFFFFF"/>
                </a:solidFill>
                <a:latin typeface="Arial" charset="0"/>
              </a:defRPr>
            </a:lvl4pPr>
            <a:lvl5pPr algn="l" rtl="0" eaLnBrk="0" fontAlgn="base" hangingPunct="0">
              <a:lnSpc>
                <a:spcPct val="95000"/>
              </a:lnSpc>
              <a:spcBef>
                <a:spcPct val="0"/>
              </a:spcBef>
              <a:spcAft>
                <a:spcPct val="0"/>
              </a:spcAft>
              <a:defRPr sz="2800" b="1">
                <a:solidFill>
                  <a:srgbClr val="FFFFFF"/>
                </a:solidFill>
                <a:latin typeface="Arial" charset="0"/>
              </a:defRPr>
            </a:lvl5pPr>
            <a:lvl6pPr marL="457200" algn="l" rtl="0" eaLnBrk="0" fontAlgn="base" hangingPunct="0">
              <a:lnSpc>
                <a:spcPct val="95000"/>
              </a:lnSpc>
              <a:spcBef>
                <a:spcPct val="0"/>
              </a:spcBef>
              <a:spcAft>
                <a:spcPct val="0"/>
              </a:spcAft>
              <a:defRPr sz="2400" b="1">
                <a:solidFill>
                  <a:srgbClr val="FFFFFF"/>
                </a:solidFill>
                <a:latin typeface="Arial" charset="0"/>
              </a:defRPr>
            </a:lvl6pPr>
            <a:lvl7pPr marL="914400" algn="l" rtl="0" eaLnBrk="0" fontAlgn="base" hangingPunct="0">
              <a:lnSpc>
                <a:spcPct val="95000"/>
              </a:lnSpc>
              <a:spcBef>
                <a:spcPct val="0"/>
              </a:spcBef>
              <a:spcAft>
                <a:spcPct val="0"/>
              </a:spcAft>
              <a:defRPr sz="2400" b="1">
                <a:solidFill>
                  <a:srgbClr val="FFFFFF"/>
                </a:solidFill>
                <a:latin typeface="Arial" charset="0"/>
              </a:defRPr>
            </a:lvl7pPr>
            <a:lvl8pPr marL="1371600" algn="l" rtl="0" eaLnBrk="0" fontAlgn="base" hangingPunct="0">
              <a:lnSpc>
                <a:spcPct val="95000"/>
              </a:lnSpc>
              <a:spcBef>
                <a:spcPct val="0"/>
              </a:spcBef>
              <a:spcAft>
                <a:spcPct val="0"/>
              </a:spcAft>
              <a:defRPr sz="2400" b="1">
                <a:solidFill>
                  <a:srgbClr val="FFFFFF"/>
                </a:solidFill>
                <a:latin typeface="Arial" charset="0"/>
              </a:defRPr>
            </a:lvl8pPr>
            <a:lvl9pPr marL="1828800" algn="l" rtl="0" eaLnBrk="0" fontAlgn="base" hangingPunct="0">
              <a:lnSpc>
                <a:spcPct val="95000"/>
              </a:lnSpc>
              <a:spcBef>
                <a:spcPct val="0"/>
              </a:spcBef>
              <a:spcAft>
                <a:spcPct val="0"/>
              </a:spcAft>
              <a:defRPr sz="2400" b="1">
                <a:solidFill>
                  <a:srgbClr val="FFFFFF"/>
                </a:solidFill>
                <a:latin typeface="Arial" charset="0"/>
              </a:defRPr>
            </a:lvl9pPr>
          </a:lstStyle>
          <a:p>
            <a:pPr lvl="0" defTabSz="914400">
              <a:defRPr/>
            </a:pPr>
            <a:r>
              <a:rPr lang="en-US" sz="2800" kern="0" dirty="0">
                <a:solidFill>
                  <a:srgbClr val="000000"/>
                </a:solidFill>
                <a:latin typeface="Arial"/>
              </a:rPr>
              <a:t>SECTION A (cont’d)</a:t>
            </a:r>
          </a:p>
        </p:txBody>
      </p:sp>
      <p:sp>
        <p:nvSpPr>
          <p:cNvPr id="13" name="TextBox 12">
            <a:extLst>
              <a:ext uri="{FF2B5EF4-FFF2-40B4-BE49-F238E27FC236}">
                <a16:creationId xmlns:a16="http://schemas.microsoft.com/office/drawing/2014/main" id="{284095DC-BA70-4A64-853F-B41F84BEDB3D}"/>
              </a:ext>
            </a:extLst>
          </p:cNvPr>
          <p:cNvSpPr txBox="1"/>
          <p:nvPr/>
        </p:nvSpPr>
        <p:spPr>
          <a:xfrm>
            <a:off x="2486526" y="962341"/>
            <a:ext cx="6283145" cy="5786199"/>
          </a:xfrm>
          <a:prstGeom prst="rect">
            <a:avLst/>
          </a:prstGeom>
          <a:noFill/>
        </p:spPr>
        <p:txBody>
          <a:bodyPr wrap="square" rtlCol="0">
            <a:spAutoFit/>
          </a:bodyPr>
          <a:lstStyle/>
          <a:p>
            <a:r>
              <a:rPr lang="en-US" sz="1400" b="1" u="sng" dirty="0">
                <a:solidFill>
                  <a:srgbClr val="000000"/>
                </a:solidFill>
              </a:rPr>
              <a:t>N1C Series</a:t>
            </a:r>
            <a:endParaRPr lang="en-US" sz="1400" b="1" u="sng" dirty="0"/>
          </a:p>
          <a:p>
            <a:r>
              <a:rPr lang="en-US" sz="1400" dirty="0">
                <a:solidFill>
                  <a:srgbClr val="000000"/>
                </a:solidFill>
              </a:rPr>
              <a:t>The N1C </a:t>
            </a:r>
            <a:r>
              <a:rPr lang="en-US" sz="1400" dirty="0" err="1">
                <a:solidFill>
                  <a:srgbClr val="000000"/>
                </a:solidFill>
              </a:rPr>
              <a:t>wallmount</a:t>
            </a:r>
            <a:r>
              <a:rPr lang="en-US" sz="1400" dirty="0">
                <a:solidFill>
                  <a:srgbClr val="000000"/>
                </a:solidFill>
              </a:rPr>
              <a:t> series enclosures are rated Type 1 and are separated into small, medium, and large categories. The door is hinged and secured shut with a quarter turn latch.  They also have provisions for mounting a back panel.</a:t>
            </a:r>
          </a:p>
          <a:p>
            <a:endParaRPr lang="en-US" sz="1400" dirty="0">
              <a:solidFill>
                <a:srgbClr val="000000"/>
              </a:solidFill>
            </a:endParaRPr>
          </a:p>
          <a:p>
            <a:r>
              <a:rPr lang="en-US" sz="1400" u="sng" dirty="0">
                <a:solidFill>
                  <a:srgbClr val="000000"/>
                </a:solidFill>
              </a:rPr>
              <a:t>Applications</a:t>
            </a:r>
          </a:p>
          <a:p>
            <a:r>
              <a:rPr lang="en-US" sz="1400" dirty="0"/>
              <a:t>Designed for use as control enclosures and instrument cases in areas NOT requiring oil tight and dust tight specifications.  Preferred choice when a back panel is needed for the application.</a:t>
            </a:r>
          </a:p>
          <a:p>
            <a:endParaRPr lang="en-US" sz="1400" dirty="0"/>
          </a:p>
          <a:p>
            <a:r>
              <a:rPr lang="en-US" sz="1400" u="sng" dirty="0"/>
              <a:t>Specifications</a:t>
            </a:r>
          </a:p>
          <a:p>
            <a:pPr marL="285750" indent="-285750">
              <a:buFont typeface="Arial" panose="020B0604020202020204" pitchFamily="34" charset="0"/>
              <a:buChar char="•"/>
            </a:pPr>
            <a:r>
              <a:rPr lang="en-US" sz="1400" dirty="0"/>
              <a:t>“Small” sizes range from 6”x6”x4” to 14”x12”x8”.  Has a continuous hinge and weld nuts for optional back panel</a:t>
            </a:r>
          </a:p>
          <a:p>
            <a:pPr marL="285750" indent="-285750">
              <a:buFont typeface="Arial" panose="020B0604020202020204" pitchFamily="34" charset="0"/>
              <a:buChar char="•"/>
            </a:pPr>
            <a:r>
              <a:rPr lang="en-US" sz="1400" dirty="0"/>
              <a:t>“Medium” sizes range from 16”x12”x6” to 36”x24”x8”.  Has butt hinges and collar studs for optional back panel.</a:t>
            </a:r>
          </a:p>
          <a:p>
            <a:pPr marL="285750" indent="-285750">
              <a:buFont typeface="Arial" panose="020B0604020202020204" pitchFamily="34" charset="0"/>
              <a:buChar char="•"/>
            </a:pPr>
            <a:r>
              <a:rPr lang="en-US" sz="1400" dirty="0"/>
              <a:t>“Large” sizes range from 42”x30”x9” to 48”x36”x17”.  Has a continuous and collar studs for optional back panel.</a:t>
            </a:r>
          </a:p>
          <a:p>
            <a:pPr marL="285750" indent="-285750">
              <a:buFont typeface="Arial" panose="020B0604020202020204" pitchFamily="34" charset="0"/>
              <a:buChar char="•"/>
            </a:pPr>
            <a:r>
              <a:rPr lang="en-US" sz="1400" dirty="0"/>
              <a:t>Internal mounting provisions</a:t>
            </a:r>
          </a:p>
          <a:p>
            <a:pPr marL="285750" indent="-285750">
              <a:buFont typeface="Arial" panose="020B0604020202020204" pitchFamily="34" charset="0"/>
              <a:buChar char="•"/>
            </a:pPr>
            <a:r>
              <a:rPr lang="en-US" sz="1400" dirty="0"/>
              <a:t>Manufactured from carbon steel painted ANSI 61 gray texture.</a:t>
            </a:r>
            <a:endParaRPr lang="en-US" sz="1400" b="1" dirty="0"/>
          </a:p>
          <a:p>
            <a:pPr marL="285750" indent="-285750">
              <a:buFont typeface="Arial" panose="020B0604020202020204" pitchFamily="34" charset="0"/>
              <a:buChar char="•"/>
            </a:pPr>
            <a:endParaRPr lang="en-US" sz="1400" dirty="0"/>
          </a:p>
          <a:p>
            <a:r>
              <a:rPr lang="en-US" sz="1400" u="sng" dirty="0"/>
              <a:t>Back Panel</a:t>
            </a:r>
          </a:p>
          <a:p>
            <a:pPr marL="285750" indent="-285750">
              <a:buFont typeface="Arial" panose="020B0604020202020204" pitchFamily="34" charset="0"/>
              <a:buChar char="•"/>
            </a:pPr>
            <a:r>
              <a:rPr lang="en-US" sz="1400" dirty="0"/>
              <a:t>“Small” and “Medium” sizes use an N1P style panel</a:t>
            </a:r>
          </a:p>
          <a:p>
            <a:pPr marL="285750" indent="-285750">
              <a:buFont typeface="Arial" panose="020B0604020202020204" pitchFamily="34" charset="0"/>
              <a:buChar char="•"/>
            </a:pPr>
            <a:r>
              <a:rPr lang="en-US" sz="1400" dirty="0"/>
              <a:t>“Large” sizes use an NP style panel</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u="sng" dirty="0"/>
          </a:p>
        </p:txBody>
      </p:sp>
      <p:pic>
        <p:nvPicPr>
          <p:cNvPr id="8" name="Picture 7">
            <a:extLst>
              <a:ext uri="{FF2B5EF4-FFF2-40B4-BE49-F238E27FC236}">
                <a16:creationId xmlns:a16="http://schemas.microsoft.com/office/drawing/2014/main" id="{05CDAE31-5315-4F48-AAE7-2F8120629EC0}"/>
              </a:ext>
            </a:extLst>
          </p:cNvPr>
          <p:cNvPicPr>
            <a:picLocks noChangeAspect="1"/>
          </p:cNvPicPr>
          <p:nvPr/>
        </p:nvPicPr>
        <p:blipFill>
          <a:blip r:embed="rId7"/>
          <a:stretch>
            <a:fillRect/>
          </a:stretch>
        </p:blipFill>
        <p:spPr>
          <a:xfrm>
            <a:off x="621135" y="990417"/>
            <a:ext cx="1250487" cy="1307616"/>
          </a:xfrm>
          <a:prstGeom prst="rect">
            <a:avLst/>
          </a:prstGeom>
        </p:spPr>
      </p:pic>
      <p:pic>
        <p:nvPicPr>
          <p:cNvPr id="9" name="Picture 8">
            <a:extLst>
              <a:ext uri="{FF2B5EF4-FFF2-40B4-BE49-F238E27FC236}">
                <a16:creationId xmlns:a16="http://schemas.microsoft.com/office/drawing/2014/main" id="{5A24E889-AA9A-432A-B08F-D9304EE36EE5}"/>
              </a:ext>
            </a:extLst>
          </p:cNvPr>
          <p:cNvPicPr>
            <a:picLocks noChangeAspect="1"/>
          </p:cNvPicPr>
          <p:nvPr/>
        </p:nvPicPr>
        <p:blipFill>
          <a:blip r:embed="rId8"/>
          <a:stretch>
            <a:fillRect/>
          </a:stretch>
        </p:blipFill>
        <p:spPr>
          <a:xfrm>
            <a:off x="468553" y="2487493"/>
            <a:ext cx="1555649" cy="1630082"/>
          </a:xfrm>
          <a:prstGeom prst="rect">
            <a:avLst/>
          </a:prstGeom>
        </p:spPr>
      </p:pic>
      <p:pic>
        <p:nvPicPr>
          <p:cNvPr id="11" name="Picture 10">
            <a:extLst>
              <a:ext uri="{FF2B5EF4-FFF2-40B4-BE49-F238E27FC236}">
                <a16:creationId xmlns:a16="http://schemas.microsoft.com/office/drawing/2014/main" id="{D7E23700-8638-4108-B1B5-995579860DEF}"/>
              </a:ext>
            </a:extLst>
          </p:cNvPr>
          <p:cNvPicPr>
            <a:picLocks noChangeAspect="1"/>
          </p:cNvPicPr>
          <p:nvPr/>
        </p:nvPicPr>
        <p:blipFill>
          <a:blip r:embed="rId9"/>
          <a:stretch>
            <a:fillRect/>
          </a:stretch>
        </p:blipFill>
        <p:spPr>
          <a:xfrm>
            <a:off x="468553" y="4215292"/>
            <a:ext cx="1627948" cy="2534653"/>
          </a:xfrm>
          <a:prstGeom prst="rect">
            <a:avLst/>
          </a:prstGeom>
        </p:spPr>
      </p:pic>
    </p:spTree>
    <p:extLst>
      <p:ext uri="{BB962C8B-B14F-4D97-AF65-F5344CB8AC3E}">
        <p14:creationId xmlns:p14="http://schemas.microsoft.com/office/powerpoint/2010/main" val="228662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88280D3-D7B6-41A2-AB7F-4D5686C1A40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4" name="think-cell Slide" r:id="rId5" imgW="471" imgH="470" progId="TCLayout.ActiveDocument.1">
                  <p:embed/>
                </p:oleObj>
              </mc:Choice>
              <mc:Fallback>
                <p:oleObj name="think-cell Slide" r:id="rId5" imgW="471" imgH="470" progId="TCLayout.ActiveDocument.1">
                  <p:embed/>
                  <p:pic>
                    <p:nvPicPr>
                      <p:cNvPr id="4" name="Object 3" hidden="1">
                        <a:extLst>
                          <a:ext uri="{FF2B5EF4-FFF2-40B4-BE49-F238E27FC236}">
                            <a16:creationId xmlns:a16="http://schemas.microsoft.com/office/drawing/2014/main" id="{488280D3-D7B6-41A2-AB7F-4D5686C1A40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396695-4B07-4B76-8AA5-6D784BE87D6C}"/>
              </a:ext>
            </a:extLst>
          </p:cNvPr>
          <p:cNvSpPr/>
          <p:nvPr>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Century Gothic" panose="020B0502020202020204" pitchFamily="34" charset="0"/>
            </a:endParaRPr>
          </a:p>
        </p:txBody>
      </p:sp>
      <p:sp>
        <p:nvSpPr>
          <p:cNvPr id="22" name="Title 1">
            <a:extLst>
              <a:ext uri="{FF2B5EF4-FFF2-40B4-BE49-F238E27FC236}">
                <a16:creationId xmlns:a16="http://schemas.microsoft.com/office/drawing/2014/main" id="{9ED0246F-B61D-453A-B935-AB1DDC7CA8DC}"/>
              </a:ext>
            </a:extLst>
          </p:cNvPr>
          <p:cNvSpPr txBox="1">
            <a:spLocks/>
          </p:cNvSpPr>
          <p:nvPr/>
        </p:nvSpPr>
        <p:spPr bwMode="gray">
          <a:xfrm>
            <a:off x="130984" y="108055"/>
            <a:ext cx="8143004" cy="600075"/>
          </a:xfrm>
          <a:prstGeom prst="rect">
            <a:avLst/>
          </a:prstGeom>
          <a:noFill/>
          <a:ln w="9525">
            <a:noFill/>
            <a:miter lim="800000"/>
            <a:headEnd/>
            <a:tailEnd/>
          </a:ln>
        </p:spPr>
        <p:txBody>
          <a:bodyPr vert="horz" wrap="square" lIns="0" tIns="45720" rIns="0" bIns="0" numCol="1" anchor="ctr" anchorCtr="0" compatLnSpc="1">
            <a:prstTxWarp prst="textNoShape">
              <a:avLst/>
            </a:prstTxWarp>
            <a:noAutofit/>
          </a:bodyPr>
          <a:lstStyle>
            <a:lvl1pPr algn="l" rtl="0" eaLnBrk="0" fontAlgn="base" hangingPunct="0">
              <a:lnSpc>
                <a:spcPct val="95000"/>
              </a:lnSpc>
              <a:spcBef>
                <a:spcPct val="0"/>
              </a:spcBef>
              <a:spcAft>
                <a:spcPct val="0"/>
              </a:spcAft>
              <a:defRPr sz="2400" b="1">
                <a:solidFill>
                  <a:srgbClr val="FFFFFF"/>
                </a:solidFill>
                <a:latin typeface="Century Gothic" panose="020B0502020202020204" pitchFamily="34" charset="0"/>
                <a:ea typeface="+mj-ea"/>
                <a:cs typeface="+mj-cs"/>
              </a:defRPr>
            </a:lvl1pPr>
            <a:lvl2pPr algn="l" rtl="0" eaLnBrk="0" fontAlgn="base" hangingPunct="0">
              <a:lnSpc>
                <a:spcPct val="95000"/>
              </a:lnSpc>
              <a:spcBef>
                <a:spcPct val="0"/>
              </a:spcBef>
              <a:spcAft>
                <a:spcPct val="0"/>
              </a:spcAft>
              <a:defRPr sz="2800" b="1">
                <a:solidFill>
                  <a:srgbClr val="FFFFFF"/>
                </a:solidFill>
                <a:latin typeface="Arial" charset="0"/>
              </a:defRPr>
            </a:lvl2pPr>
            <a:lvl3pPr algn="l" rtl="0" eaLnBrk="0" fontAlgn="base" hangingPunct="0">
              <a:lnSpc>
                <a:spcPct val="95000"/>
              </a:lnSpc>
              <a:spcBef>
                <a:spcPct val="0"/>
              </a:spcBef>
              <a:spcAft>
                <a:spcPct val="0"/>
              </a:spcAft>
              <a:defRPr sz="2800" b="1">
                <a:solidFill>
                  <a:srgbClr val="FFFFFF"/>
                </a:solidFill>
                <a:latin typeface="Arial" charset="0"/>
              </a:defRPr>
            </a:lvl3pPr>
            <a:lvl4pPr algn="l" rtl="0" eaLnBrk="0" fontAlgn="base" hangingPunct="0">
              <a:lnSpc>
                <a:spcPct val="95000"/>
              </a:lnSpc>
              <a:spcBef>
                <a:spcPct val="0"/>
              </a:spcBef>
              <a:spcAft>
                <a:spcPct val="0"/>
              </a:spcAft>
              <a:defRPr sz="2800" b="1">
                <a:solidFill>
                  <a:srgbClr val="FFFFFF"/>
                </a:solidFill>
                <a:latin typeface="Arial" charset="0"/>
              </a:defRPr>
            </a:lvl4pPr>
            <a:lvl5pPr algn="l" rtl="0" eaLnBrk="0" fontAlgn="base" hangingPunct="0">
              <a:lnSpc>
                <a:spcPct val="95000"/>
              </a:lnSpc>
              <a:spcBef>
                <a:spcPct val="0"/>
              </a:spcBef>
              <a:spcAft>
                <a:spcPct val="0"/>
              </a:spcAft>
              <a:defRPr sz="2800" b="1">
                <a:solidFill>
                  <a:srgbClr val="FFFFFF"/>
                </a:solidFill>
                <a:latin typeface="Arial" charset="0"/>
              </a:defRPr>
            </a:lvl5pPr>
            <a:lvl6pPr marL="457200" algn="l" rtl="0" eaLnBrk="0" fontAlgn="base" hangingPunct="0">
              <a:lnSpc>
                <a:spcPct val="95000"/>
              </a:lnSpc>
              <a:spcBef>
                <a:spcPct val="0"/>
              </a:spcBef>
              <a:spcAft>
                <a:spcPct val="0"/>
              </a:spcAft>
              <a:defRPr sz="2400" b="1">
                <a:solidFill>
                  <a:srgbClr val="FFFFFF"/>
                </a:solidFill>
                <a:latin typeface="Arial" charset="0"/>
              </a:defRPr>
            </a:lvl6pPr>
            <a:lvl7pPr marL="914400" algn="l" rtl="0" eaLnBrk="0" fontAlgn="base" hangingPunct="0">
              <a:lnSpc>
                <a:spcPct val="95000"/>
              </a:lnSpc>
              <a:spcBef>
                <a:spcPct val="0"/>
              </a:spcBef>
              <a:spcAft>
                <a:spcPct val="0"/>
              </a:spcAft>
              <a:defRPr sz="2400" b="1">
                <a:solidFill>
                  <a:srgbClr val="FFFFFF"/>
                </a:solidFill>
                <a:latin typeface="Arial" charset="0"/>
              </a:defRPr>
            </a:lvl7pPr>
            <a:lvl8pPr marL="1371600" algn="l" rtl="0" eaLnBrk="0" fontAlgn="base" hangingPunct="0">
              <a:lnSpc>
                <a:spcPct val="95000"/>
              </a:lnSpc>
              <a:spcBef>
                <a:spcPct val="0"/>
              </a:spcBef>
              <a:spcAft>
                <a:spcPct val="0"/>
              </a:spcAft>
              <a:defRPr sz="2400" b="1">
                <a:solidFill>
                  <a:srgbClr val="FFFFFF"/>
                </a:solidFill>
                <a:latin typeface="Arial" charset="0"/>
              </a:defRPr>
            </a:lvl8pPr>
            <a:lvl9pPr marL="1828800" algn="l" rtl="0" eaLnBrk="0" fontAlgn="base" hangingPunct="0">
              <a:lnSpc>
                <a:spcPct val="95000"/>
              </a:lnSpc>
              <a:spcBef>
                <a:spcPct val="0"/>
              </a:spcBef>
              <a:spcAft>
                <a:spcPct val="0"/>
              </a:spcAft>
              <a:defRPr sz="2400" b="1">
                <a:solidFill>
                  <a:srgbClr val="FFFFFF"/>
                </a:solidFill>
                <a:latin typeface="Arial" charset="0"/>
              </a:defRPr>
            </a:lvl9pPr>
          </a:lstStyle>
          <a:p>
            <a:pPr lvl="0" defTabSz="914400">
              <a:defRPr/>
            </a:pPr>
            <a:r>
              <a:rPr lang="en-US" sz="2800" dirty="0">
                <a:solidFill>
                  <a:srgbClr val="000000"/>
                </a:solidFill>
                <a:latin typeface="Arial"/>
              </a:rPr>
              <a:t>SECTION B – NEMA 3R Enclosures</a:t>
            </a:r>
            <a:endParaRPr lang="en-US" sz="2800" kern="0" dirty="0">
              <a:solidFill>
                <a:srgbClr val="000000"/>
              </a:solidFill>
              <a:latin typeface="Arial"/>
            </a:endParaRPr>
          </a:p>
        </p:txBody>
      </p:sp>
      <p:pic>
        <p:nvPicPr>
          <p:cNvPr id="3" name="Picture 2">
            <a:extLst>
              <a:ext uri="{FF2B5EF4-FFF2-40B4-BE49-F238E27FC236}">
                <a16:creationId xmlns:a16="http://schemas.microsoft.com/office/drawing/2014/main" id="{58718B9F-3F74-459E-A265-2E6312B50DA8}"/>
              </a:ext>
            </a:extLst>
          </p:cNvPr>
          <p:cNvPicPr>
            <a:picLocks noChangeAspect="1"/>
          </p:cNvPicPr>
          <p:nvPr/>
        </p:nvPicPr>
        <p:blipFill>
          <a:blip r:embed="rId7"/>
          <a:stretch>
            <a:fillRect/>
          </a:stretch>
        </p:blipFill>
        <p:spPr>
          <a:xfrm>
            <a:off x="207273" y="1394539"/>
            <a:ext cx="2730381" cy="2730381"/>
          </a:xfrm>
          <a:prstGeom prst="rect">
            <a:avLst/>
          </a:prstGeom>
        </p:spPr>
      </p:pic>
      <p:sp>
        <p:nvSpPr>
          <p:cNvPr id="12" name="TextBox 11">
            <a:extLst>
              <a:ext uri="{FF2B5EF4-FFF2-40B4-BE49-F238E27FC236}">
                <a16:creationId xmlns:a16="http://schemas.microsoft.com/office/drawing/2014/main" id="{2689C3C7-ADBA-441A-9A59-1ACBD0098BCE}"/>
              </a:ext>
            </a:extLst>
          </p:cNvPr>
          <p:cNvSpPr txBox="1"/>
          <p:nvPr/>
        </p:nvSpPr>
        <p:spPr>
          <a:xfrm>
            <a:off x="3096335" y="1099094"/>
            <a:ext cx="5840392" cy="4616648"/>
          </a:xfrm>
          <a:prstGeom prst="rect">
            <a:avLst/>
          </a:prstGeom>
          <a:noFill/>
        </p:spPr>
        <p:txBody>
          <a:bodyPr wrap="square" rtlCol="0">
            <a:spAutoFit/>
          </a:bodyPr>
          <a:lstStyle/>
          <a:p>
            <a:r>
              <a:rPr lang="en-US" sz="1400" b="1" u="sng" dirty="0">
                <a:solidFill>
                  <a:srgbClr val="000000"/>
                </a:solidFill>
              </a:rPr>
              <a:t>RSC Series</a:t>
            </a:r>
            <a:r>
              <a:rPr lang="en-US" sz="1400" b="1" dirty="0">
                <a:solidFill>
                  <a:srgbClr val="000000"/>
                </a:solidFill>
              </a:rPr>
              <a:t> (raintight screw cover)</a:t>
            </a:r>
            <a:endParaRPr lang="en-US" sz="1400" b="1" u="sng" dirty="0">
              <a:solidFill>
                <a:srgbClr val="000000"/>
              </a:solidFill>
            </a:endParaRPr>
          </a:p>
          <a:p>
            <a:r>
              <a:rPr lang="en-US" sz="1400" dirty="0">
                <a:solidFill>
                  <a:srgbClr val="000000"/>
                </a:solidFill>
              </a:rPr>
              <a:t>The RSC wall mount series enclosures are rated Type 1 &amp; 3R.  They have a reversible slip on lid secured with screws.  The top has a drip shield that covers both the lid and tub to maintain the 3R rating.</a:t>
            </a:r>
          </a:p>
          <a:p>
            <a:endParaRPr lang="en-US" sz="1400" dirty="0">
              <a:solidFill>
                <a:srgbClr val="000000"/>
              </a:solidFill>
            </a:endParaRPr>
          </a:p>
          <a:p>
            <a:r>
              <a:rPr lang="en-US" sz="1400" u="sng" dirty="0">
                <a:solidFill>
                  <a:srgbClr val="000000"/>
                </a:solidFill>
              </a:rPr>
              <a:t>Applications</a:t>
            </a:r>
          </a:p>
          <a:p>
            <a:r>
              <a:rPr lang="en-US" sz="1400" dirty="0"/>
              <a:t>Designed for use as wiring boxes and junction boxes.  Provide protection in outdoor applications against rain, sleet and snow or indoors against dripping water.</a:t>
            </a:r>
          </a:p>
          <a:p>
            <a:endParaRPr lang="en-US" sz="1400" dirty="0"/>
          </a:p>
          <a:p>
            <a:r>
              <a:rPr lang="en-US" sz="1400" u="sng" dirty="0"/>
              <a:t>Specifications</a:t>
            </a:r>
          </a:p>
          <a:p>
            <a:pPr marL="285750" indent="-285750">
              <a:buFont typeface="Arial" panose="020B0604020202020204" pitchFamily="34" charset="0"/>
              <a:buChar char="•"/>
            </a:pPr>
            <a:r>
              <a:rPr lang="en-US" sz="1400" dirty="0"/>
              <a:t>Sizes offered range from 4”x4”x4” up to 36”x36”x18”</a:t>
            </a:r>
          </a:p>
          <a:p>
            <a:pPr marL="285750" indent="-285750">
              <a:buFont typeface="Arial" panose="020B0604020202020204" pitchFamily="34" charset="0"/>
              <a:buChar char="•"/>
            </a:pPr>
            <a:r>
              <a:rPr lang="en-US" sz="1400" dirty="0"/>
              <a:t>Material offering in both galvanized steel and carbon steel painted ANSI 61 gray texture</a:t>
            </a:r>
          </a:p>
          <a:p>
            <a:pPr marL="285750" indent="-285750">
              <a:buFont typeface="Arial" panose="020B0604020202020204" pitchFamily="34" charset="0"/>
              <a:buChar char="•"/>
            </a:pPr>
            <a:r>
              <a:rPr lang="en-US" sz="1400" dirty="0"/>
              <a:t>Offered with concentric knockouts, only in the bottom, up to 24”x24”x6”, also only on the 4” and 6” deep enclosures</a:t>
            </a:r>
          </a:p>
          <a:p>
            <a:pPr marL="285750" indent="-285750">
              <a:buFont typeface="Arial" panose="020B0604020202020204" pitchFamily="34" charset="0"/>
              <a:buChar char="•"/>
            </a:pPr>
            <a:r>
              <a:rPr lang="en-US" sz="1400" dirty="0"/>
              <a:t>Fold-away hasp for padlock or meter seal is provided</a:t>
            </a:r>
          </a:p>
          <a:p>
            <a:pPr marL="285750" indent="-285750">
              <a:buFont typeface="Arial" panose="020B0604020202020204" pitchFamily="34" charset="0"/>
              <a:buChar char="•"/>
            </a:pPr>
            <a:r>
              <a:rPr lang="en-US" sz="1400" dirty="0"/>
              <a:t>Internal mounting holes</a:t>
            </a:r>
          </a:p>
          <a:p>
            <a:pPr marL="285750" indent="-285750">
              <a:buFont typeface="Arial" panose="020B0604020202020204" pitchFamily="34" charset="0"/>
              <a:buChar char="•"/>
            </a:pPr>
            <a:endParaRPr lang="en-US" sz="1400" dirty="0"/>
          </a:p>
          <a:p>
            <a:r>
              <a:rPr lang="en-US" sz="1400" u="sng" dirty="0"/>
              <a:t>Back Panel</a:t>
            </a:r>
          </a:p>
          <a:p>
            <a:pPr marL="285750" indent="-285750">
              <a:buFont typeface="Arial" panose="020B0604020202020204" pitchFamily="34" charset="0"/>
              <a:buChar char="•"/>
            </a:pPr>
            <a:r>
              <a:rPr lang="en-US" sz="1400" dirty="0"/>
              <a:t>N/A</a:t>
            </a:r>
          </a:p>
        </p:txBody>
      </p:sp>
      <p:pic>
        <p:nvPicPr>
          <p:cNvPr id="13" name="Picture 12">
            <a:extLst>
              <a:ext uri="{FF2B5EF4-FFF2-40B4-BE49-F238E27FC236}">
                <a16:creationId xmlns:a16="http://schemas.microsoft.com/office/drawing/2014/main" id="{B3B11076-8EA0-41FF-A34B-755E2C095866}"/>
              </a:ext>
            </a:extLst>
          </p:cNvPr>
          <p:cNvPicPr>
            <a:picLocks noChangeAspect="1"/>
          </p:cNvPicPr>
          <p:nvPr/>
        </p:nvPicPr>
        <p:blipFill rotWithShape="1">
          <a:blip r:embed="rId7"/>
          <a:srcRect l="56688" t="80124" r="34464" b="11402"/>
          <a:stretch/>
        </p:blipFill>
        <p:spPr>
          <a:xfrm>
            <a:off x="1844048" y="4946053"/>
            <a:ext cx="770021" cy="737292"/>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DA2332C9-1600-4F1D-B0BC-EC9CBF0A5CF3}"/>
              </a:ext>
            </a:extLst>
          </p:cNvPr>
          <p:cNvPicPr>
            <a:picLocks noChangeAspect="1"/>
          </p:cNvPicPr>
          <p:nvPr/>
        </p:nvPicPr>
        <p:blipFill rotWithShape="1">
          <a:blip r:embed="rId7"/>
          <a:srcRect l="37926" t="85548" r="53226" b="5978"/>
          <a:stretch/>
        </p:blipFill>
        <p:spPr>
          <a:xfrm>
            <a:off x="698410" y="4517285"/>
            <a:ext cx="770021" cy="737292"/>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Oval 5">
            <a:extLst>
              <a:ext uri="{FF2B5EF4-FFF2-40B4-BE49-F238E27FC236}">
                <a16:creationId xmlns:a16="http://schemas.microsoft.com/office/drawing/2014/main" id="{7B3D4B9C-5A3F-42B3-B9B3-DDE6E0B1718F}"/>
              </a:ext>
            </a:extLst>
          </p:cNvPr>
          <p:cNvSpPr/>
          <p:nvPr/>
        </p:nvSpPr>
        <p:spPr bwMode="auto">
          <a:xfrm>
            <a:off x="277026" y="1420596"/>
            <a:ext cx="2590874" cy="645432"/>
          </a:xfrm>
          <a:prstGeom prst="ellipse">
            <a:avLst/>
          </a:pr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w="28575">
                <a:solidFill>
                  <a:schemeClr val="tx1"/>
                </a:solidFill>
              </a:ln>
              <a:solidFill>
                <a:schemeClr val="tx1"/>
              </a:solidFill>
              <a:effectLst/>
              <a:latin typeface="Arial" charset="0"/>
            </a:endParaRPr>
          </a:p>
        </p:txBody>
      </p:sp>
      <p:sp>
        <p:nvSpPr>
          <p:cNvPr id="18" name="Oval 17">
            <a:extLst>
              <a:ext uri="{FF2B5EF4-FFF2-40B4-BE49-F238E27FC236}">
                <a16:creationId xmlns:a16="http://schemas.microsoft.com/office/drawing/2014/main" id="{AA5B5BD4-6B67-4D42-B09A-44E5D7DACCEF}"/>
              </a:ext>
            </a:extLst>
          </p:cNvPr>
          <p:cNvSpPr/>
          <p:nvPr/>
        </p:nvSpPr>
        <p:spPr bwMode="auto">
          <a:xfrm>
            <a:off x="1161453" y="3650555"/>
            <a:ext cx="411010" cy="392365"/>
          </a:xfrm>
          <a:prstGeom prst="ellipse">
            <a:avLst/>
          </a:pr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w="28575">
                <a:solidFill>
                  <a:schemeClr val="tx1"/>
                </a:solidFill>
              </a:ln>
              <a:solidFill>
                <a:schemeClr val="tx1"/>
              </a:solidFill>
              <a:effectLst/>
              <a:latin typeface="Arial" charset="0"/>
            </a:endParaRPr>
          </a:p>
        </p:txBody>
      </p:sp>
      <p:sp>
        <p:nvSpPr>
          <p:cNvPr id="20" name="Oval 19">
            <a:extLst>
              <a:ext uri="{FF2B5EF4-FFF2-40B4-BE49-F238E27FC236}">
                <a16:creationId xmlns:a16="http://schemas.microsoft.com/office/drawing/2014/main" id="{3F0C943A-E335-445A-865D-86DF50A42534}"/>
              </a:ext>
            </a:extLst>
          </p:cNvPr>
          <p:cNvSpPr/>
          <p:nvPr/>
        </p:nvSpPr>
        <p:spPr bwMode="auto">
          <a:xfrm>
            <a:off x="1638543" y="3550229"/>
            <a:ext cx="411010" cy="392365"/>
          </a:xfrm>
          <a:prstGeom prst="ellipse">
            <a:avLst/>
          </a:pr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w="28575">
                <a:solidFill>
                  <a:schemeClr val="tx1"/>
                </a:solidFill>
              </a:ln>
              <a:solidFill>
                <a:schemeClr val="tx1"/>
              </a:solidFill>
              <a:effectLst/>
              <a:latin typeface="Arial" charset="0"/>
            </a:endParaRPr>
          </a:p>
        </p:txBody>
      </p:sp>
      <p:cxnSp>
        <p:nvCxnSpPr>
          <p:cNvPr id="8" name="Straight Connector 7">
            <a:extLst>
              <a:ext uri="{FF2B5EF4-FFF2-40B4-BE49-F238E27FC236}">
                <a16:creationId xmlns:a16="http://schemas.microsoft.com/office/drawing/2014/main" id="{97E91734-4DB3-48CD-8BC4-6D2F3DC080FA}"/>
              </a:ext>
            </a:extLst>
          </p:cNvPr>
          <p:cNvCxnSpPr>
            <a:cxnSpLocks/>
            <a:stCxn id="20" idx="4"/>
            <a:endCxn id="13" idx="0"/>
          </p:cNvCxnSpPr>
          <p:nvPr/>
        </p:nvCxnSpPr>
        <p:spPr bwMode="auto">
          <a:xfrm>
            <a:off x="1844048" y="3942594"/>
            <a:ext cx="385011" cy="100345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E77A3541-9C34-493C-B2ED-48CE879747C0}"/>
              </a:ext>
            </a:extLst>
          </p:cNvPr>
          <p:cNvCxnSpPr>
            <a:cxnSpLocks/>
          </p:cNvCxnSpPr>
          <p:nvPr/>
        </p:nvCxnSpPr>
        <p:spPr bwMode="auto">
          <a:xfrm flipH="1">
            <a:off x="1218097" y="4042920"/>
            <a:ext cx="89109" cy="474365"/>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387087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88280D3-D7B6-41A2-AB7F-4D5686C1A40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8" name="think-cell Slide" r:id="rId5" imgW="471" imgH="470" progId="TCLayout.ActiveDocument.1">
                  <p:embed/>
                </p:oleObj>
              </mc:Choice>
              <mc:Fallback>
                <p:oleObj name="think-cell Slide" r:id="rId5" imgW="471" imgH="470" progId="TCLayout.ActiveDocument.1">
                  <p:embed/>
                  <p:pic>
                    <p:nvPicPr>
                      <p:cNvPr id="4" name="Object 3" hidden="1">
                        <a:extLst>
                          <a:ext uri="{FF2B5EF4-FFF2-40B4-BE49-F238E27FC236}">
                            <a16:creationId xmlns:a16="http://schemas.microsoft.com/office/drawing/2014/main" id="{488280D3-D7B6-41A2-AB7F-4D5686C1A40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396695-4B07-4B76-8AA5-6D784BE87D6C}"/>
              </a:ext>
            </a:extLst>
          </p:cNvPr>
          <p:cNvSpPr/>
          <p:nvPr>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Century Gothic" panose="020B0502020202020204" pitchFamily="34" charset="0"/>
            </a:endParaRPr>
          </a:p>
        </p:txBody>
      </p:sp>
      <p:sp>
        <p:nvSpPr>
          <p:cNvPr id="22" name="Title 1">
            <a:extLst>
              <a:ext uri="{FF2B5EF4-FFF2-40B4-BE49-F238E27FC236}">
                <a16:creationId xmlns:a16="http://schemas.microsoft.com/office/drawing/2014/main" id="{9ED0246F-B61D-453A-B935-AB1DDC7CA8DC}"/>
              </a:ext>
            </a:extLst>
          </p:cNvPr>
          <p:cNvSpPr txBox="1">
            <a:spLocks/>
          </p:cNvSpPr>
          <p:nvPr/>
        </p:nvSpPr>
        <p:spPr bwMode="gray">
          <a:xfrm>
            <a:off x="130984" y="108055"/>
            <a:ext cx="8143004" cy="600075"/>
          </a:xfrm>
          <a:prstGeom prst="rect">
            <a:avLst/>
          </a:prstGeom>
          <a:noFill/>
          <a:ln w="9525">
            <a:noFill/>
            <a:miter lim="800000"/>
            <a:headEnd/>
            <a:tailEnd/>
          </a:ln>
        </p:spPr>
        <p:txBody>
          <a:bodyPr vert="horz" wrap="square" lIns="0" tIns="45720" rIns="0" bIns="0" numCol="1" anchor="ctr" anchorCtr="0" compatLnSpc="1">
            <a:prstTxWarp prst="textNoShape">
              <a:avLst/>
            </a:prstTxWarp>
            <a:noAutofit/>
          </a:bodyPr>
          <a:lstStyle>
            <a:lvl1pPr algn="l" rtl="0" eaLnBrk="0" fontAlgn="base" hangingPunct="0">
              <a:lnSpc>
                <a:spcPct val="95000"/>
              </a:lnSpc>
              <a:spcBef>
                <a:spcPct val="0"/>
              </a:spcBef>
              <a:spcAft>
                <a:spcPct val="0"/>
              </a:spcAft>
              <a:defRPr sz="2400" b="1">
                <a:solidFill>
                  <a:srgbClr val="FFFFFF"/>
                </a:solidFill>
                <a:latin typeface="Century Gothic" panose="020B0502020202020204" pitchFamily="34" charset="0"/>
                <a:ea typeface="+mj-ea"/>
                <a:cs typeface="+mj-cs"/>
              </a:defRPr>
            </a:lvl1pPr>
            <a:lvl2pPr algn="l" rtl="0" eaLnBrk="0" fontAlgn="base" hangingPunct="0">
              <a:lnSpc>
                <a:spcPct val="95000"/>
              </a:lnSpc>
              <a:spcBef>
                <a:spcPct val="0"/>
              </a:spcBef>
              <a:spcAft>
                <a:spcPct val="0"/>
              </a:spcAft>
              <a:defRPr sz="2800" b="1">
                <a:solidFill>
                  <a:srgbClr val="FFFFFF"/>
                </a:solidFill>
                <a:latin typeface="Arial" charset="0"/>
              </a:defRPr>
            </a:lvl2pPr>
            <a:lvl3pPr algn="l" rtl="0" eaLnBrk="0" fontAlgn="base" hangingPunct="0">
              <a:lnSpc>
                <a:spcPct val="95000"/>
              </a:lnSpc>
              <a:spcBef>
                <a:spcPct val="0"/>
              </a:spcBef>
              <a:spcAft>
                <a:spcPct val="0"/>
              </a:spcAft>
              <a:defRPr sz="2800" b="1">
                <a:solidFill>
                  <a:srgbClr val="FFFFFF"/>
                </a:solidFill>
                <a:latin typeface="Arial" charset="0"/>
              </a:defRPr>
            </a:lvl3pPr>
            <a:lvl4pPr algn="l" rtl="0" eaLnBrk="0" fontAlgn="base" hangingPunct="0">
              <a:lnSpc>
                <a:spcPct val="95000"/>
              </a:lnSpc>
              <a:spcBef>
                <a:spcPct val="0"/>
              </a:spcBef>
              <a:spcAft>
                <a:spcPct val="0"/>
              </a:spcAft>
              <a:defRPr sz="2800" b="1">
                <a:solidFill>
                  <a:srgbClr val="FFFFFF"/>
                </a:solidFill>
                <a:latin typeface="Arial" charset="0"/>
              </a:defRPr>
            </a:lvl4pPr>
            <a:lvl5pPr algn="l" rtl="0" eaLnBrk="0" fontAlgn="base" hangingPunct="0">
              <a:lnSpc>
                <a:spcPct val="95000"/>
              </a:lnSpc>
              <a:spcBef>
                <a:spcPct val="0"/>
              </a:spcBef>
              <a:spcAft>
                <a:spcPct val="0"/>
              </a:spcAft>
              <a:defRPr sz="2800" b="1">
                <a:solidFill>
                  <a:srgbClr val="FFFFFF"/>
                </a:solidFill>
                <a:latin typeface="Arial" charset="0"/>
              </a:defRPr>
            </a:lvl5pPr>
            <a:lvl6pPr marL="457200" algn="l" rtl="0" eaLnBrk="0" fontAlgn="base" hangingPunct="0">
              <a:lnSpc>
                <a:spcPct val="95000"/>
              </a:lnSpc>
              <a:spcBef>
                <a:spcPct val="0"/>
              </a:spcBef>
              <a:spcAft>
                <a:spcPct val="0"/>
              </a:spcAft>
              <a:defRPr sz="2400" b="1">
                <a:solidFill>
                  <a:srgbClr val="FFFFFF"/>
                </a:solidFill>
                <a:latin typeface="Arial" charset="0"/>
              </a:defRPr>
            </a:lvl6pPr>
            <a:lvl7pPr marL="914400" algn="l" rtl="0" eaLnBrk="0" fontAlgn="base" hangingPunct="0">
              <a:lnSpc>
                <a:spcPct val="95000"/>
              </a:lnSpc>
              <a:spcBef>
                <a:spcPct val="0"/>
              </a:spcBef>
              <a:spcAft>
                <a:spcPct val="0"/>
              </a:spcAft>
              <a:defRPr sz="2400" b="1">
                <a:solidFill>
                  <a:srgbClr val="FFFFFF"/>
                </a:solidFill>
                <a:latin typeface="Arial" charset="0"/>
              </a:defRPr>
            </a:lvl7pPr>
            <a:lvl8pPr marL="1371600" algn="l" rtl="0" eaLnBrk="0" fontAlgn="base" hangingPunct="0">
              <a:lnSpc>
                <a:spcPct val="95000"/>
              </a:lnSpc>
              <a:spcBef>
                <a:spcPct val="0"/>
              </a:spcBef>
              <a:spcAft>
                <a:spcPct val="0"/>
              </a:spcAft>
              <a:defRPr sz="2400" b="1">
                <a:solidFill>
                  <a:srgbClr val="FFFFFF"/>
                </a:solidFill>
                <a:latin typeface="Arial" charset="0"/>
              </a:defRPr>
            </a:lvl8pPr>
            <a:lvl9pPr marL="1828800" algn="l" rtl="0" eaLnBrk="0" fontAlgn="base" hangingPunct="0">
              <a:lnSpc>
                <a:spcPct val="95000"/>
              </a:lnSpc>
              <a:spcBef>
                <a:spcPct val="0"/>
              </a:spcBef>
              <a:spcAft>
                <a:spcPct val="0"/>
              </a:spcAft>
              <a:defRPr sz="2400" b="1">
                <a:solidFill>
                  <a:srgbClr val="FFFFFF"/>
                </a:solidFill>
                <a:latin typeface="Arial" charset="0"/>
              </a:defRPr>
            </a:lvl9pPr>
          </a:lstStyle>
          <a:p>
            <a:pPr lvl="0" defTabSz="914400">
              <a:defRPr/>
            </a:pPr>
            <a:r>
              <a:rPr lang="en-US" sz="2800" dirty="0">
                <a:solidFill>
                  <a:srgbClr val="000000"/>
                </a:solidFill>
                <a:latin typeface="Arial"/>
              </a:rPr>
              <a:t>SECTION B (cont’d)</a:t>
            </a:r>
            <a:endParaRPr lang="en-US" sz="2800" kern="0" dirty="0">
              <a:solidFill>
                <a:srgbClr val="000000"/>
              </a:solidFill>
              <a:latin typeface="Arial"/>
            </a:endParaRPr>
          </a:p>
        </p:txBody>
      </p:sp>
      <p:sp>
        <p:nvSpPr>
          <p:cNvPr id="14" name="TextBox 13">
            <a:extLst>
              <a:ext uri="{FF2B5EF4-FFF2-40B4-BE49-F238E27FC236}">
                <a16:creationId xmlns:a16="http://schemas.microsoft.com/office/drawing/2014/main" id="{197DB8FA-B7DE-43DA-82F8-6427DFDCF769}"/>
              </a:ext>
            </a:extLst>
          </p:cNvPr>
          <p:cNvSpPr txBox="1"/>
          <p:nvPr/>
        </p:nvSpPr>
        <p:spPr>
          <a:xfrm>
            <a:off x="2767263" y="1099094"/>
            <a:ext cx="6169464" cy="5047536"/>
          </a:xfrm>
          <a:prstGeom prst="rect">
            <a:avLst/>
          </a:prstGeom>
          <a:noFill/>
        </p:spPr>
        <p:txBody>
          <a:bodyPr wrap="square" rtlCol="0">
            <a:spAutoFit/>
          </a:bodyPr>
          <a:lstStyle/>
          <a:p>
            <a:r>
              <a:rPr lang="en-US" sz="1400" b="1" u="sng" dirty="0">
                <a:solidFill>
                  <a:srgbClr val="000000"/>
                </a:solidFill>
              </a:rPr>
              <a:t>RHC Series</a:t>
            </a:r>
            <a:r>
              <a:rPr lang="en-US" sz="1400" b="1" dirty="0">
                <a:solidFill>
                  <a:srgbClr val="000000"/>
                </a:solidFill>
              </a:rPr>
              <a:t> (raintight hinged cover)</a:t>
            </a:r>
            <a:endParaRPr lang="en-US" sz="1400" b="1" u="sng" dirty="0">
              <a:solidFill>
                <a:srgbClr val="000000"/>
              </a:solidFill>
            </a:endParaRPr>
          </a:p>
          <a:p>
            <a:r>
              <a:rPr lang="en-US" sz="1400" dirty="0">
                <a:solidFill>
                  <a:srgbClr val="000000"/>
                </a:solidFill>
              </a:rPr>
              <a:t>The RHC wall mount series enclosures are rated Type 1 &amp; 3R and are separated into small and medium categories.  They have a continuous hinge and a drip shield that covers both the lid and tub to maintain the 3R rating.</a:t>
            </a:r>
          </a:p>
          <a:p>
            <a:endParaRPr lang="en-US" sz="1400" dirty="0">
              <a:solidFill>
                <a:srgbClr val="000000"/>
              </a:solidFill>
            </a:endParaRPr>
          </a:p>
          <a:p>
            <a:r>
              <a:rPr lang="en-US" sz="1400" u="sng" dirty="0">
                <a:solidFill>
                  <a:srgbClr val="000000"/>
                </a:solidFill>
              </a:rPr>
              <a:t>Applications</a:t>
            </a:r>
          </a:p>
          <a:p>
            <a:r>
              <a:rPr lang="en-US" sz="1400" dirty="0"/>
              <a:t>Designed for use as wiring boxes and junction boxes where quick access to the internal components is necessary.  Provide protection in outdoor applications against rain, sleet and snow or indoors against dripping water.</a:t>
            </a:r>
          </a:p>
          <a:p>
            <a:endParaRPr lang="en-US" sz="1400" dirty="0"/>
          </a:p>
          <a:p>
            <a:r>
              <a:rPr lang="en-US" sz="1400" u="sng" dirty="0"/>
              <a:t>Specifications</a:t>
            </a:r>
          </a:p>
          <a:p>
            <a:pPr marL="285750" indent="-285750">
              <a:buFont typeface="Arial" panose="020B0604020202020204" pitchFamily="34" charset="0"/>
              <a:buChar char="•"/>
            </a:pPr>
            <a:r>
              <a:rPr lang="en-US" sz="1400" dirty="0"/>
              <a:t>“Small” sizes range from 6”x6”x4” to 12”x12”x6”.  Has concentric knockouts in the bottom, quick release latch with padlocking provision,  and weld nuts for optional sub panel</a:t>
            </a:r>
          </a:p>
          <a:p>
            <a:pPr marL="285750" indent="-285750">
              <a:buFont typeface="Arial" panose="020B0604020202020204" pitchFamily="34" charset="0"/>
              <a:buChar char="•"/>
            </a:pPr>
            <a:r>
              <a:rPr lang="en-US" sz="1400" dirty="0"/>
              <a:t>“Medium” sizes range from 16”x12”x6” to 48”x36”x16”.  Does not have knockouts.  Is secured with a quarter turn latch, has a fold-away hasp for a padlock or meter seal, and collar studs for optional sub panel.</a:t>
            </a:r>
          </a:p>
          <a:p>
            <a:pPr marL="285750" indent="-285750">
              <a:buFont typeface="Arial" panose="020B0604020202020204" pitchFamily="34" charset="0"/>
              <a:buChar char="•"/>
            </a:pPr>
            <a:r>
              <a:rPr lang="en-US" sz="1400" dirty="0"/>
              <a:t>Manufactured from carbon steel painted ANSI 61 gray texture.</a:t>
            </a:r>
          </a:p>
          <a:p>
            <a:pPr marL="285750" indent="-285750">
              <a:buFont typeface="Arial" panose="020B0604020202020204" pitchFamily="34" charset="0"/>
              <a:buChar char="•"/>
            </a:pPr>
            <a:r>
              <a:rPr lang="en-US" sz="1400" dirty="0"/>
              <a:t>External pads for mounting enclosure</a:t>
            </a:r>
          </a:p>
          <a:p>
            <a:pPr marL="285750" indent="-285750">
              <a:buFont typeface="Arial" panose="020B0604020202020204" pitchFamily="34" charset="0"/>
              <a:buChar char="•"/>
            </a:pPr>
            <a:endParaRPr lang="en-US" sz="1400" dirty="0"/>
          </a:p>
          <a:p>
            <a:r>
              <a:rPr lang="en-US" sz="1400" u="sng" dirty="0"/>
              <a:t>Back Panel</a:t>
            </a:r>
          </a:p>
          <a:p>
            <a:pPr marL="285750" indent="-285750">
              <a:buFont typeface="Arial" panose="020B0604020202020204" pitchFamily="34" charset="0"/>
              <a:buChar char="•"/>
            </a:pPr>
            <a:r>
              <a:rPr lang="en-US" sz="1400" dirty="0"/>
              <a:t>“Small” sizes use an N1P style panel</a:t>
            </a:r>
          </a:p>
          <a:p>
            <a:pPr marL="285750" indent="-285750">
              <a:buFont typeface="Arial" panose="020B0604020202020204" pitchFamily="34" charset="0"/>
              <a:buChar char="•"/>
            </a:pPr>
            <a:r>
              <a:rPr lang="en-US" sz="1400" dirty="0"/>
              <a:t>“Medium” sizes use an NP style panel</a:t>
            </a:r>
          </a:p>
        </p:txBody>
      </p:sp>
      <p:pic>
        <p:nvPicPr>
          <p:cNvPr id="10" name="Picture 9">
            <a:extLst>
              <a:ext uri="{FF2B5EF4-FFF2-40B4-BE49-F238E27FC236}">
                <a16:creationId xmlns:a16="http://schemas.microsoft.com/office/drawing/2014/main" id="{746F89BB-5AB1-4420-8FBE-F90B0D9F8DC4}"/>
              </a:ext>
            </a:extLst>
          </p:cNvPr>
          <p:cNvPicPr>
            <a:picLocks noChangeAspect="1"/>
          </p:cNvPicPr>
          <p:nvPr/>
        </p:nvPicPr>
        <p:blipFill>
          <a:blip r:embed="rId7"/>
          <a:stretch>
            <a:fillRect/>
          </a:stretch>
        </p:blipFill>
        <p:spPr>
          <a:xfrm>
            <a:off x="271581" y="954588"/>
            <a:ext cx="1414709" cy="1580065"/>
          </a:xfrm>
          <a:prstGeom prst="rect">
            <a:avLst/>
          </a:prstGeom>
        </p:spPr>
      </p:pic>
      <p:pic>
        <p:nvPicPr>
          <p:cNvPr id="15" name="Picture 14">
            <a:extLst>
              <a:ext uri="{FF2B5EF4-FFF2-40B4-BE49-F238E27FC236}">
                <a16:creationId xmlns:a16="http://schemas.microsoft.com/office/drawing/2014/main" id="{AB9E8234-E8B3-4816-8B33-453272368521}"/>
              </a:ext>
            </a:extLst>
          </p:cNvPr>
          <p:cNvPicPr>
            <a:picLocks noChangeAspect="1"/>
          </p:cNvPicPr>
          <p:nvPr/>
        </p:nvPicPr>
        <p:blipFill>
          <a:blip r:embed="rId8"/>
          <a:stretch>
            <a:fillRect/>
          </a:stretch>
        </p:blipFill>
        <p:spPr>
          <a:xfrm>
            <a:off x="1043489" y="2447390"/>
            <a:ext cx="1603458" cy="1457167"/>
          </a:xfrm>
          <a:prstGeom prst="rect">
            <a:avLst/>
          </a:prstGeom>
        </p:spPr>
      </p:pic>
      <p:pic>
        <p:nvPicPr>
          <p:cNvPr id="17" name="Picture 16">
            <a:extLst>
              <a:ext uri="{FF2B5EF4-FFF2-40B4-BE49-F238E27FC236}">
                <a16:creationId xmlns:a16="http://schemas.microsoft.com/office/drawing/2014/main" id="{355A3740-7327-4402-9F7C-4893DC7C7787}"/>
              </a:ext>
            </a:extLst>
          </p:cNvPr>
          <p:cNvPicPr>
            <a:picLocks noChangeAspect="1"/>
          </p:cNvPicPr>
          <p:nvPr/>
        </p:nvPicPr>
        <p:blipFill>
          <a:blip r:embed="rId9"/>
          <a:stretch>
            <a:fillRect/>
          </a:stretch>
        </p:blipFill>
        <p:spPr>
          <a:xfrm>
            <a:off x="326389" y="3904557"/>
            <a:ext cx="2136074" cy="2777454"/>
          </a:xfrm>
          <a:prstGeom prst="rect">
            <a:avLst/>
          </a:prstGeom>
        </p:spPr>
      </p:pic>
    </p:spTree>
    <p:extLst>
      <p:ext uri="{BB962C8B-B14F-4D97-AF65-F5344CB8AC3E}">
        <p14:creationId xmlns:p14="http://schemas.microsoft.com/office/powerpoint/2010/main" val="18493865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K_7W6OWnckcQHkF4Qkwad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K_7W6OWnckcQHkF4Qkwad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K_7W6OWnckcQHkF4Qkwad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K_7W6OWnckcQHkF4Qkwad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K_7W6OWnckcQHkF4Qkwad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K_7W6OWnckcQHkF4Qkwad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K_7W6OWnckcQHkF4Qkwad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K_7W6OWnckcQHkF4Qkwad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K_7W6OWnckcQHkF4Qkwad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K_7W6OWnckcQHkF4Qkwad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K_7W6OWnckcQHkF4Qkwad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PresentationLoad">
  <a:themeElements>
    <a:clrScheme name="PresentationLoad 1">
      <a:dk1>
        <a:srgbClr val="000000"/>
      </a:dk1>
      <a:lt1>
        <a:srgbClr val="FFFFFF"/>
      </a:lt1>
      <a:dk2>
        <a:srgbClr val="004074"/>
      </a:dk2>
      <a:lt2>
        <a:srgbClr val="FEA501"/>
      </a:lt2>
      <a:accent1>
        <a:srgbClr val="0061B2"/>
      </a:accent1>
      <a:accent2>
        <a:srgbClr val="2A79D0"/>
      </a:accent2>
      <a:accent3>
        <a:srgbClr val="FFFFFF"/>
      </a:accent3>
      <a:accent4>
        <a:srgbClr val="000000"/>
      </a:accent4>
      <a:accent5>
        <a:srgbClr val="AAB7D5"/>
      </a:accent5>
      <a:accent6>
        <a:srgbClr val="256DBC"/>
      </a:accent6>
      <a:hlink>
        <a:srgbClr val="69A2E1"/>
      </a:hlink>
      <a:folHlink>
        <a:srgbClr val="9DC2EB"/>
      </a:folHlink>
    </a:clrScheme>
    <a:fontScheme name="PresentationLo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PresentationLoad 1">
        <a:dk1>
          <a:srgbClr val="000000"/>
        </a:dk1>
        <a:lt1>
          <a:srgbClr val="FFFFFF"/>
        </a:lt1>
        <a:dk2>
          <a:srgbClr val="004074"/>
        </a:dk2>
        <a:lt2>
          <a:srgbClr val="FEA501"/>
        </a:lt2>
        <a:accent1>
          <a:srgbClr val="0061B2"/>
        </a:accent1>
        <a:accent2>
          <a:srgbClr val="2A79D0"/>
        </a:accent2>
        <a:accent3>
          <a:srgbClr val="FFFFFF"/>
        </a:accent3>
        <a:accent4>
          <a:srgbClr val="000000"/>
        </a:accent4>
        <a:accent5>
          <a:srgbClr val="AAB7D5"/>
        </a:accent5>
        <a:accent6>
          <a:srgbClr val="256DBC"/>
        </a:accent6>
        <a:hlink>
          <a:srgbClr val="69A2E1"/>
        </a:hlink>
        <a:folHlink>
          <a:srgbClr val="9DC2EB"/>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8F62BCBA037C429E7708A2009087EF" ma:contentTypeVersion="12" ma:contentTypeDescription="Create a new document." ma:contentTypeScope="" ma:versionID="97b01b66ee4bca6d14a5f1b9c1c39ed7">
  <xsd:schema xmlns:xsd="http://www.w3.org/2001/XMLSchema" xmlns:xs="http://www.w3.org/2001/XMLSchema" xmlns:p="http://schemas.microsoft.com/office/2006/metadata/properties" xmlns:ns3="01325b75-81bf-4886-af20-d94034e48e0c" xmlns:ns4="2e9e695b-69f2-49f1-b5a9-74ec435fb272" targetNamespace="http://schemas.microsoft.com/office/2006/metadata/properties" ma:root="true" ma:fieldsID="aa193ad7b1c691fc8c4cc3cd2590854c" ns3:_="" ns4:_="">
    <xsd:import namespace="01325b75-81bf-4886-af20-d94034e48e0c"/>
    <xsd:import namespace="2e9e695b-69f2-49f1-b5a9-74ec435fb27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325b75-81bf-4886-af20-d94034e48e0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9e695b-69f2-49f1-b5a9-74ec435fb27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8449974-DB45-423E-A6D7-C3D8DCC079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325b75-81bf-4886-af20-d94034e48e0c"/>
    <ds:schemaRef ds:uri="2e9e695b-69f2-49f1-b5a9-74ec435fb2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2C229C7-423D-4C6F-8F3A-40610C554871}">
  <ds:schemaRefs>
    <ds:schemaRef ds:uri="http://schemas.microsoft.com/sharepoint/v3/contenttype/forms"/>
  </ds:schemaRefs>
</ds:datastoreItem>
</file>

<file path=customXml/itemProps3.xml><?xml version="1.0" encoding="utf-8"?>
<ds:datastoreItem xmlns:ds="http://schemas.openxmlformats.org/officeDocument/2006/customXml" ds:itemID="{E2102604-D470-4AFC-B5BB-5CDE11813797}">
  <ds:schemaRefs>
    <ds:schemaRef ds:uri="http://schemas.openxmlformats.org/package/2006/metadata/core-properties"/>
    <ds:schemaRef ds:uri="01325b75-81bf-4886-af20-d94034e48e0c"/>
    <ds:schemaRef ds:uri="http://schemas.microsoft.com/office/2006/documentManagement/types"/>
    <ds:schemaRef ds:uri="http://schemas.microsoft.com/office/infopath/2007/PartnerControls"/>
    <ds:schemaRef ds:uri="http://purl.org/dc/elements/1.1/"/>
    <ds:schemaRef ds:uri="http://schemas.microsoft.com/office/2006/metadata/properties"/>
    <ds:schemaRef ds:uri="2e9e695b-69f2-49f1-b5a9-74ec435fb272"/>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4067</TotalTime>
  <Words>1890</Words>
  <Application>Microsoft Office PowerPoint</Application>
  <PresentationFormat>On-screen Show (4:3)</PresentationFormat>
  <Paragraphs>196</Paragraphs>
  <Slides>15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0" baseType="lpstr">
      <vt:lpstr>Arial</vt:lpstr>
      <vt:lpstr>Century Gothic</vt:lpstr>
      <vt:lpstr>Wingdings</vt:lpstr>
      <vt:lpstr>3_PresentationLoad</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III, Don</dc:creator>
  <cp:lastModifiedBy>Nicholas III, Don</cp:lastModifiedBy>
  <cp:revision>16</cp:revision>
  <dcterms:created xsi:type="dcterms:W3CDTF">2020-07-20T19:56:35Z</dcterms:created>
  <dcterms:modified xsi:type="dcterms:W3CDTF">2020-07-23T15:44:26Z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0x0101005F8F62BCBA037C429E7708A2009087EF</vt:lpwstr>
  </property>
</Properties>
</file>